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68"/>
  </p:notesMasterIdLst>
  <p:handoutMasterIdLst>
    <p:handoutMasterId r:id="rId69"/>
  </p:handoutMasterIdLst>
  <p:sldIdLst>
    <p:sldId id="264" r:id="rId2"/>
    <p:sldId id="265"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80" r:id="rId17"/>
    <p:sldId id="281" r:id="rId18"/>
    <p:sldId id="282" r:id="rId19"/>
    <p:sldId id="283" r:id="rId20"/>
    <p:sldId id="285" r:id="rId21"/>
    <p:sldId id="286" r:id="rId22"/>
    <p:sldId id="284" r:id="rId23"/>
    <p:sldId id="329" r:id="rId24"/>
    <p:sldId id="287" r:id="rId25"/>
    <p:sldId id="288" r:id="rId26"/>
    <p:sldId id="290" r:id="rId27"/>
    <p:sldId id="289" r:id="rId28"/>
    <p:sldId id="291" r:id="rId29"/>
    <p:sldId id="292" r:id="rId30"/>
    <p:sldId id="293" r:id="rId31"/>
    <p:sldId id="294" r:id="rId32"/>
    <p:sldId id="295" r:id="rId33"/>
    <p:sldId id="296" r:id="rId34"/>
    <p:sldId id="297" r:id="rId35"/>
    <p:sldId id="298" r:id="rId36"/>
    <p:sldId id="299" r:id="rId37"/>
    <p:sldId id="301" r:id="rId38"/>
    <p:sldId id="300" r:id="rId39"/>
    <p:sldId id="302" r:id="rId40"/>
    <p:sldId id="303" r:id="rId41"/>
    <p:sldId id="304" r:id="rId42"/>
    <p:sldId id="305" r:id="rId43"/>
    <p:sldId id="306" r:id="rId44"/>
    <p:sldId id="307" r:id="rId45"/>
    <p:sldId id="308" r:id="rId46"/>
    <p:sldId id="309" r:id="rId47"/>
    <p:sldId id="310" r:id="rId48"/>
    <p:sldId id="33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Lst>
  <p:sldSz cx="9144000" cy="6858000" type="screen4x3"/>
  <p:notesSz cx="7010400" cy="9236075"/>
  <p:defaultTextStyle>
    <a:defPPr>
      <a:defRPr lang="fr-CA"/>
    </a:defPPr>
    <a:lvl1pPr algn="l" rtl="0" fontAlgn="base">
      <a:spcBef>
        <a:spcPct val="0"/>
      </a:spcBef>
      <a:spcAft>
        <a:spcPct val="0"/>
      </a:spcAft>
      <a:defRPr kern="1200">
        <a:solidFill>
          <a:schemeClr val="tx1"/>
        </a:solidFill>
        <a:latin typeface="Arial" pitchFamily="34" charset="0"/>
        <a:ea typeface="Osaka" charset="-128"/>
        <a:cs typeface="+mn-cs"/>
      </a:defRPr>
    </a:lvl1pPr>
    <a:lvl2pPr marL="457200" algn="l" rtl="0" fontAlgn="base">
      <a:spcBef>
        <a:spcPct val="0"/>
      </a:spcBef>
      <a:spcAft>
        <a:spcPct val="0"/>
      </a:spcAft>
      <a:defRPr kern="1200">
        <a:solidFill>
          <a:schemeClr val="tx1"/>
        </a:solidFill>
        <a:latin typeface="Arial" pitchFamily="34" charset="0"/>
        <a:ea typeface="Osaka" charset="-128"/>
        <a:cs typeface="+mn-cs"/>
      </a:defRPr>
    </a:lvl2pPr>
    <a:lvl3pPr marL="914400" algn="l" rtl="0" fontAlgn="base">
      <a:spcBef>
        <a:spcPct val="0"/>
      </a:spcBef>
      <a:spcAft>
        <a:spcPct val="0"/>
      </a:spcAft>
      <a:defRPr kern="1200">
        <a:solidFill>
          <a:schemeClr val="tx1"/>
        </a:solidFill>
        <a:latin typeface="Arial" pitchFamily="34" charset="0"/>
        <a:ea typeface="Osaka" charset="-128"/>
        <a:cs typeface="+mn-cs"/>
      </a:defRPr>
    </a:lvl3pPr>
    <a:lvl4pPr marL="1371600" algn="l" rtl="0" fontAlgn="base">
      <a:spcBef>
        <a:spcPct val="0"/>
      </a:spcBef>
      <a:spcAft>
        <a:spcPct val="0"/>
      </a:spcAft>
      <a:defRPr kern="1200">
        <a:solidFill>
          <a:schemeClr val="tx1"/>
        </a:solidFill>
        <a:latin typeface="Arial" pitchFamily="34" charset="0"/>
        <a:ea typeface="Osaka" charset="-128"/>
        <a:cs typeface="+mn-cs"/>
      </a:defRPr>
    </a:lvl4pPr>
    <a:lvl5pPr marL="1828800" algn="l" rtl="0" fontAlgn="base">
      <a:spcBef>
        <a:spcPct val="0"/>
      </a:spcBef>
      <a:spcAft>
        <a:spcPct val="0"/>
      </a:spcAft>
      <a:defRPr kern="1200">
        <a:solidFill>
          <a:schemeClr val="tx1"/>
        </a:solidFill>
        <a:latin typeface="Arial" pitchFamily="34" charset="0"/>
        <a:ea typeface="Osaka" charset="-128"/>
        <a:cs typeface="+mn-cs"/>
      </a:defRPr>
    </a:lvl5pPr>
    <a:lvl6pPr marL="2286000" algn="l" defTabSz="914400" rtl="0" eaLnBrk="1" latinLnBrk="0" hangingPunct="1">
      <a:defRPr kern="1200">
        <a:solidFill>
          <a:schemeClr val="tx1"/>
        </a:solidFill>
        <a:latin typeface="Arial" pitchFamily="34" charset="0"/>
        <a:ea typeface="Osaka" charset="-128"/>
        <a:cs typeface="+mn-cs"/>
      </a:defRPr>
    </a:lvl6pPr>
    <a:lvl7pPr marL="2743200" algn="l" defTabSz="914400" rtl="0" eaLnBrk="1" latinLnBrk="0" hangingPunct="1">
      <a:defRPr kern="1200">
        <a:solidFill>
          <a:schemeClr val="tx1"/>
        </a:solidFill>
        <a:latin typeface="Arial" pitchFamily="34" charset="0"/>
        <a:ea typeface="Osaka" charset="-128"/>
        <a:cs typeface="+mn-cs"/>
      </a:defRPr>
    </a:lvl7pPr>
    <a:lvl8pPr marL="3200400" algn="l" defTabSz="914400" rtl="0" eaLnBrk="1" latinLnBrk="0" hangingPunct="1">
      <a:defRPr kern="1200">
        <a:solidFill>
          <a:schemeClr val="tx1"/>
        </a:solidFill>
        <a:latin typeface="Arial" pitchFamily="34" charset="0"/>
        <a:ea typeface="Osaka" charset="-128"/>
        <a:cs typeface="+mn-cs"/>
      </a:defRPr>
    </a:lvl8pPr>
    <a:lvl9pPr marL="3657600" algn="l" defTabSz="914400" rtl="0" eaLnBrk="1" latinLnBrk="0" hangingPunct="1">
      <a:defRPr kern="1200">
        <a:solidFill>
          <a:schemeClr val="tx1"/>
        </a:solidFill>
        <a:latin typeface="Arial" pitchFamily="34" charset="0"/>
        <a:ea typeface="Osaka" charset="-128"/>
        <a:cs typeface="+mn-cs"/>
      </a:defRPr>
    </a:lvl9pPr>
  </p:defaultTextStyle>
  <p:extLst>
    <p:ext uri="{EFAFB233-063F-42B5-8137-9DF3F51BA10A}">
      <p15:sldGuideLst xmlns:p15="http://schemas.microsoft.com/office/powerpoint/2012/main">
        <p15:guide id="1" orient="horz" pos="3838">
          <p15:clr>
            <a:srgbClr val="A4A3A4"/>
          </p15:clr>
        </p15:guide>
        <p15:guide id="2" orient="horz" pos="4269">
          <p15:clr>
            <a:srgbClr val="A4A3A4"/>
          </p15:clr>
        </p15:guide>
        <p15:guide id="3" pos="5494">
          <p15:clr>
            <a:srgbClr val="A4A3A4"/>
          </p15:clr>
        </p15:guide>
        <p15:guide id="4" pos="139">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4745"/>
    <a:srgbClr val="4D4126"/>
    <a:srgbClr val="D4642B"/>
    <a:srgbClr val="7A7E7D"/>
    <a:srgbClr val="6B859E"/>
    <a:srgbClr val="204275"/>
    <a:srgbClr val="CB203C"/>
    <a:srgbClr val="273D5F"/>
    <a:srgbClr val="9A1F23"/>
    <a:srgbClr val="0042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2E56C5-22A2-9142-BE12-284B9DFA9977}" v="1" dt="2022-04-05T21:18:20.67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57" autoAdjust="0"/>
    <p:restoredTop sz="92517" autoAdjust="0"/>
  </p:normalViewPr>
  <p:slideViewPr>
    <p:cSldViewPr showGuides="1">
      <p:cViewPr varScale="1">
        <p:scale>
          <a:sx n="118" d="100"/>
          <a:sy n="118" d="100"/>
        </p:scale>
        <p:origin x="2368" y="200"/>
      </p:cViewPr>
      <p:guideLst>
        <p:guide orient="horz" pos="3838"/>
        <p:guide orient="horz" pos="4269"/>
        <p:guide pos="5494"/>
        <p:guide pos="1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80"/>
    </p:cViewPr>
  </p:sorterViewPr>
  <p:notesViewPr>
    <p:cSldViewPr showGuides="1">
      <p:cViewPr>
        <p:scale>
          <a:sx n="106" d="100"/>
          <a:sy n="106" d="100"/>
        </p:scale>
        <p:origin x="-5250" y="-522"/>
      </p:cViewPr>
      <p:guideLst>
        <p:guide orient="horz" pos="2909"/>
        <p:guide pos="220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 Prud'Homme" userId="5e5508d7-69be-48f8-8f1e-5d36a68b414c" providerId="ADAL" clId="{492E56C5-22A2-9142-BE12-284B9DFA9977}"/>
    <pc:docChg chg="undo custSel modSld sldOrd">
      <pc:chgData name="Marc Prud'Homme" userId="5e5508d7-69be-48f8-8f1e-5d36a68b414c" providerId="ADAL" clId="{492E56C5-22A2-9142-BE12-284B9DFA9977}" dt="2022-04-05T21:18:20.673" v="24"/>
      <pc:docMkLst>
        <pc:docMk/>
      </pc:docMkLst>
      <pc:sldChg chg="delSp modSp mod">
        <pc:chgData name="Marc Prud'Homme" userId="5e5508d7-69be-48f8-8f1e-5d36a68b414c" providerId="ADAL" clId="{492E56C5-22A2-9142-BE12-284B9DFA9977}" dt="2022-04-05T21:08:24.349" v="6" actId="478"/>
        <pc:sldMkLst>
          <pc:docMk/>
          <pc:sldMk cId="2217936574" sldId="283"/>
        </pc:sldMkLst>
        <pc:spChg chg="del mod">
          <ac:chgData name="Marc Prud'Homme" userId="5e5508d7-69be-48f8-8f1e-5d36a68b414c" providerId="ADAL" clId="{492E56C5-22A2-9142-BE12-284B9DFA9977}" dt="2022-04-05T21:08:24.349" v="6" actId="478"/>
          <ac:spMkLst>
            <pc:docMk/>
            <pc:sldMk cId="2217936574" sldId="283"/>
            <ac:spMk id="7" creationId="{00000000-0000-0000-0000-000000000000}"/>
          </ac:spMkLst>
        </pc:spChg>
      </pc:sldChg>
      <pc:sldChg chg="delSp mod">
        <pc:chgData name="Marc Prud'Homme" userId="5e5508d7-69be-48f8-8f1e-5d36a68b414c" providerId="ADAL" clId="{492E56C5-22A2-9142-BE12-284B9DFA9977}" dt="2022-04-05T21:09:33.108" v="8" actId="478"/>
        <pc:sldMkLst>
          <pc:docMk/>
          <pc:sldMk cId="2905710694" sldId="284"/>
        </pc:sldMkLst>
        <pc:spChg chg="del">
          <ac:chgData name="Marc Prud'Homme" userId="5e5508d7-69be-48f8-8f1e-5d36a68b414c" providerId="ADAL" clId="{492E56C5-22A2-9142-BE12-284B9DFA9977}" dt="2022-04-05T21:09:33.108" v="8" actId="478"/>
          <ac:spMkLst>
            <pc:docMk/>
            <pc:sldMk cId="2905710694" sldId="284"/>
            <ac:spMk id="7" creationId="{00000000-0000-0000-0000-000000000000}"/>
          </ac:spMkLst>
        </pc:spChg>
      </pc:sldChg>
      <pc:sldChg chg="delSp modSp mod">
        <pc:chgData name="Marc Prud'Homme" userId="5e5508d7-69be-48f8-8f1e-5d36a68b414c" providerId="ADAL" clId="{492E56C5-22A2-9142-BE12-284B9DFA9977}" dt="2022-04-05T21:08:21.137" v="5" actId="478"/>
        <pc:sldMkLst>
          <pc:docMk/>
          <pc:sldMk cId="761917418" sldId="285"/>
        </pc:sldMkLst>
        <pc:spChg chg="del mod">
          <ac:chgData name="Marc Prud'Homme" userId="5e5508d7-69be-48f8-8f1e-5d36a68b414c" providerId="ADAL" clId="{492E56C5-22A2-9142-BE12-284B9DFA9977}" dt="2022-04-05T21:08:21.137" v="5" actId="478"/>
          <ac:spMkLst>
            <pc:docMk/>
            <pc:sldMk cId="761917418" sldId="285"/>
            <ac:spMk id="8" creationId="{00000000-0000-0000-0000-000000000000}"/>
          </ac:spMkLst>
        </pc:spChg>
      </pc:sldChg>
      <pc:sldChg chg="delSp modSp mod">
        <pc:chgData name="Marc Prud'Homme" userId="5e5508d7-69be-48f8-8f1e-5d36a68b414c" providerId="ADAL" clId="{492E56C5-22A2-9142-BE12-284B9DFA9977}" dt="2022-04-05T21:08:40.436" v="7" actId="478"/>
        <pc:sldMkLst>
          <pc:docMk/>
          <pc:sldMk cId="2140241459" sldId="286"/>
        </pc:sldMkLst>
        <pc:spChg chg="del mod">
          <ac:chgData name="Marc Prud'Homme" userId="5e5508d7-69be-48f8-8f1e-5d36a68b414c" providerId="ADAL" clId="{492E56C5-22A2-9142-BE12-284B9DFA9977}" dt="2022-04-05T21:08:40.436" v="7" actId="478"/>
          <ac:spMkLst>
            <pc:docMk/>
            <pc:sldMk cId="2140241459" sldId="286"/>
            <ac:spMk id="6" creationId="{00000000-0000-0000-0000-000000000000}"/>
          </ac:spMkLst>
        </pc:spChg>
      </pc:sldChg>
      <pc:sldChg chg="delSp mod">
        <pc:chgData name="Marc Prud'Homme" userId="5e5508d7-69be-48f8-8f1e-5d36a68b414c" providerId="ADAL" clId="{492E56C5-22A2-9142-BE12-284B9DFA9977}" dt="2022-04-05T21:10:01.386" v="10" actId="478"/>
        <pc:sldMkLst>
          <pc:docMk/>
          <pc:sldMk cId="3761905065" sldId="287"/>
        </pc:sldMkLst>
        <pc:spChg chg="del">
          <ac:chgData name="Marc Prud'Homme" userId="5e5508d7-69be-48f8-8f1e-5d36a68b414c" providerId="ADAL" clId="{492E56C5-22A2-9142-BE12-284B9DFA9977}" dt="2022-04-05T21:10:01.386" v="10" actId="478"/>
          <ac:spMkLst>
            <pc:docMk/>
            <pc:sldMk cId="3761905065" sldId="287"/>
            <ac:spMk id="7" creationId="{00000000-0000-0000-0000-000000000000}"/>
          </ac:spMkLst>
        </pc:spChg>
      </pc:sldChg>
      <pc:sldChg chg="delSp mod">
        <pc:chgData name="Marc Prud'Homme" userId="5e5508d7-69be-48f8-8f1e-5d36a68b414c" providerId="ADAL" clId="{492E56C5-22A2-9142-BE12-284B9DFA9977}" dt="2022-04-05T21:10:13.757" v="11" actId="478"/>
        <pc:sldMkLst>
          <pc:docMk/>
          <pc:sldMk cId="552589063" sldId="288"/>
        </pc:sldMkLst>
        <pc:spChg chg="del">
          <ac:chgData name="Marc Prud'Homme" userId="5e5508d7-69be-48f8-8f1e-5d36a68b414c" providerId="ADAL" clId="{492E56C5-22A2-9142-BE12-284B9DFA9977}" dt="2022-04-05T21:10:13.757" v="11" actId="478"/>
          <ac:spMkLst>
            <pc:docMk/>
            <pc:sldMk cId="552589063" sldId="288"/>
            <ac:spMk id="7" creationId="{00000000-0000-0000-0000-000000000000}"/>
          </ac:spMkLst>
        </pc:spChg>
      </pc:sldChg>
      <pc:sldChg chg="modSp mod">
        <pc:chgData name="Marc Prud'Homme" userId="5e5508d7-69be-48f8-8f1e-5d36a68b414c" providerId="ADAL" clId="{492E56C5-22A2-9142-BE12-284B9DFA9977}" dt="2022-04-05T21:11:33.509" v="14" actId="1076"/>
        <pc:sldMkLst>
          <pc:docMk/>
          <pc:sldMk cId="1731381411" sldId="289"/>
        </pc:sldMkLst>
        <pc:spChg chg="mod">
          <ac:chgData name="Marc Prud'Homme" userId="5e5508d7-69be-48f8-8f1e-5d36a68b414c" providerId="ADAL" clId="{492E56C5-22A2-9142-BE12-284B9DFA9977}" dt="2022-04-05T21:11:33.509" v="14" actId="1076"/>
          <ac:spMkLst>
            <pc:docMk/>
            <pc:sldMk cId="1731381411" sldId="289"/>
            <ac:spMk id="7" creationId="{00000000-0000-0000-0000-000000000000}"/>
          </ac:spMkLst>
        </pc:spChg>
      </pc:sldChg>
      <pc:sldChg chg="ord">
        <pc:chgData name="Marc Prud'Homme" userId="5e5508d7-69be-48f8-8f1e-5d36a68b414c" providerId="ADAL" clId="{492E56C5-22A2-9142-BE12-284B9DFA9977}" dt="2022-04-05T21:11:05.146" v="12" actId="20578"/>
        <pc:sldMkLst>
          <pc:docMk/>
          <pc:sldMk cId="2181209351" sldId="290"/>
        </pc:sldMkLst>
      </pc:sldChg>
      <pc:sldChg chg="delSp mod">
        <pc:chgData name="Marc Prud'Homme" userId="5e5508d7-69be-48f8-8f1e-5d36a68b414c" providerId="ADAL" clId="{492E56C5-22A2-9142-BE12-284B9DFA9977}" dt="2022-04-05T21:11:11.180" v="13" actId="478"/>
        <pc:sldMkLst>
          <pc:docMk/>
          <pc:sldMk cId="2581086492" sldId="291"/>
        </pc:sldMkLst>
        <pc:spChg chg="del">
          <ac:chgData name="Marc Prud'Homme" userId="5e5508d7-69be-48f8-8f1e-5d36a68b414c" providerId="ADAL" clId="{492E56C5-22A2-9142-BE12-284B9DFA9977}" dt="2022-04-05T21:11:11.180" v="13" actId="478"/>
          <ac:spMkLst>
            <pc:docMk/>
            <pc:sldMk cId="2581086492" sldId="291"/>
            <ac:spMk id="6" creationId="{00000000-0000-0000-0000-000000000000}"/>
          </ac:spMkLst>
        </pc:spChg>
      </pc:sldChg>
      <pc:sldChg chg="ord">
        <pc:chgData name="Marc Prud'Homme" userId="5e5508d7-69be-48f8-8f1e-5d36a68b414c" providerId="ADAL" clId="{492E56C5-22A2-9142-BE12-284B9DFA9977}" dt="2022-04-05T21:13:57.544" v="15" actId="20578"/>
        <pc:sldMkLst>
          <pc:docMk/>
          <pc:sldMk cId="1402498749" sldId="301"/>
        </pc:sldMkLst>
      </pc:sldChg>
      <pc:sldChg chg="delSp mod">
        <pc:chgData name="Marc Prud'Homme" userId="5e5508d7-69be-48f8-8f1e-5d36a68b414c" providerId="ADAL" clId="{492E56C5-22A2-9142-BE12-284B9DFA9977}" dt="2022-04-05T21:14:29.941" v="16" actId="478"/>
        <pc:sldMkLst>
          <pc:docMk/>
          <pc:sldMk cId="1145164105" sldId="302"/>
        </pc:sldMkLst>
        <pc:spChg chg="del">
          <ac:chgData name="Marc Prud'Homme" userId="5e5508d7-69be-48f8-8f1e-5d36a68b414c" providerId="ADAL" clId="{492E56C5-22A2-9142-BE12-284B9DFA9977}" dt="2022-04-05T21:14:29.941" v="16" actId="478"/>
          <ac:spMkLst>
            <pc:docMk/>
            <pc:sldMk cId="1145164105" sldId="302"/>
            <ac:spMk id="8" creationId="{00000000-0000-0000-0000-000000000000}"/>
          </ac:spMkLst>
        </pc:spChg>
      </pc:sldChg>
      <pc:sldChg chg="delSp mod">
        <pc:chgData name="Marc Prud'Homme" userId="5e5508d7-69be-48f8-8f1e-5d36a68b414c" providerId="ADAL" clId="{492E56C5-22A2-9142-BE12-284B9DFA9977}" dt="2022-04-05T21:14:39.168" v="17" actId="478"/>
        <pc:sldMkLst>
          <pc:docMk/>
          <pc:sldMk cId="188991716" sldId="303"/>
        </pc:sldMkLst>
        <pc:spChg chg="del">
          <ac:chgData name="Marc Prud'Homme" userId="5e5508d7-69be-48f8-8f1e-5d36a68b414c" providerId="ADAL" clId="{492E56C5-22A2-9142-BE12-284B9DFA9977}" dt="2022-04-05T21:14:39.168" v="17" actId="478"/>
          <ac:spMkLst>
            <pc:docMk/>
            <pc:sldMk cId="188991716" sldId="303"/>
            <ac:spMk id="8" creationId="{00000000-0000-0000-0000-000000000000}"/>
          </ac:spMkLst>
        </pc:spChg>
      </pc:sldChg>
      <pc:sldChg chg="delSp mod">
        <pc:chgData name="Marc Prud'Homme" userId="5e5508d7-69be-48f8-8f1e-5d36a68b414c" providerId="ADAL" clId="{492E56C5-22A2-9142-BE12-284B9DFA9977}" dt="2022-04-05T21:15:11.097" v="18" actId="478"/>
        <pc:sldMkLst>
          <pc:docMk/>
          <pc:sldMk cId="1860876537" sldId="304"/>
        </pc:sldMkLst>
        <pc:spChg chg="del">
          <ac:chgData name="Marc Prud'Homme" userId="5e5508d7-69be-48f8-8f1e-5d36a68b414c" providerId="ADAL" clId="{492E56C5-22A2-9142-BE12-284B9DFA9977}" dt="2022-04-05T21:15:11.097" v="18" actId="478"/>
          <ac:spMkLst>
            <pc:docMk/>
            <pc:sldMk cId="1860876537" sldId="304"/>
            <ac:spMk id="7" creationId="{00000000-0000-0000-0000-000000000000}"/>
          </ac:spMkLst>
        </pc:spChg>
      </pc:sldChg>
      <pc:sldChg chg="addSp delSp mod">
        <pc:chgData name="Marc Prud'Homme" userId="5e5508d7-69be-48f8-8f1e-5d36a68b414c" providerId="ADAL" clId="{492E56C5-22A2-9142-BE12-284B9DFA9977}" dt="2022-04-05T21:15:26.103" v="20" actId="478"/>
        <pc:sldMkLst>
          <pc:docMk/>
          <pc:sldMk cId="811466013" sldId="305"/>
        </pc:sldMkLst>
        <pc:spChg chg="add del">
          <ac:chgData name="Marc Prud'Homme" userId="5e5508d7-69be-48f8-8f1e-5d36a68b414c" providerId="ADAL" clId="{492E56C5-22A2-9142-BE12-284B9DFA9977}" dt="2022-04-05T21:15:26.103" v="20" actId="478"/>
          <ac:spMkLst>
            <pc:docMk/>
            <pc:sldMk cId="811466013" sldId="305"/>
            <ac:spMk id="7" creationId="{00000000-0000-0000-0000-000000000000}"/>
          </ac:spMkLst>
        </pc:spChg>
      </pc:sldChg>
      <pc:sldChg chg="delSp mod">
        <pc:chgData name="Marc Prud'Homme" userId="5e5508d7-69be-48f8-8f1e-5d36a68b414c" providerId="ADAL" clId="{492E56C5-22A2-9142-BE12-284B9DFA9977}" dt="2022-04-05T21:15:53.643" v="21" actId="478"/>
        <pc:sldMkLst>
          <pc:docMk/>
          <pc:sldMk cId="662499356" sldId="310"/>
        </pc:sldMkLst>
        <pc:spChg chg="del">
          <ac:chgData name="Marc Prud'Homme" userId="5e5508d7-69be-48f8-8f1e-5d36a68b414c" providerId="ADAL" clId="{492E56C5-22A2-9142-BE12-284B9DFA9977}" dt="2022-04-05T21:15:53.643" v="21" actId="478"/>
          <ac:spMkLst>
            <pc:docMk/>
            <pc:sldMk cId="662499356" sldId="310"/>
            <ac:spMk id="6" creationId="{00000000-0000-0000-0000-000000000000}"/>
          </ac:spMkLst>
        </pc:spChg>
      </pc:sldChg>
      <pc:sldChg chg="delSp mod">
        <pc:chgData name="Marc Prud'Homme" userId="5e5508d7-69be-48f8-8f1e-5d36a68b414c" providerId="ADAL" clId="{492E56C5-22A2-9142-BE12-284B9DFA9977}" dt="2022-04-05T21:16:10.069" v="22" actId="478"/>
        <pc:sldMkLst>
          <pc:docMk/>
          <pc:sldMk cId="1530690842" sldId="312"/>
        </pc:sldMkLst>
        <pc:spChg chg="del">
          <ac:chgData name="Marc Prud'Homme" userId="5e5508d7-69be-48f8-8f1e-5d36a68b414c" providerId="ADAL" clId="{492E56C5-22A2-9142-BE12-284B9DFA9977}" dt="2022-04-05T21:16:10.069" v="22" actId="478"/>
          <ac:spMkLst>
            <pc:docMk/>
            <pc:sldMk cId="1530690842" sldId="312"/>
            <ac:spMk id="7" creationId="{00000000-0000-0000-0000-000000000000}"/>
          </ac:spMkLst>
        </pc:spChg>
      </pc:sldChg>
      <pc:sldChg chg="delSp mod">
        <pc:chgData name="Marc Prud'Homme" userId="5e5508d7-69be-48f8-8f1e-5d36a68b414c" providerId="ADAL" clId="{492E56C5-22A2-9142-BE12-284B9DFA9977}" dt="2022-04-05T21:16:34.143" v="23" actId="478"/>
        <pc:sldMkLst>
          <pc:docMk/>
          <pc:sldMk cId="2351212342" sldId="313"/>
        </pc:sldMkLst>
        <pc:spChg chg="del">
          <ac:chgData name="Marc Prud'Homme" userId="5e5508d7-69be-48f8-8f1e-5d36a68b414c" providerId="ADAL" clId="{492E56C5-22A2-9142-BE12-284B9DFA9977}" dt="2022-04-05T21:16:34.143" v="23" actId="478"/>
          <ac:spMkLst>
            <pc:docMk/>
            <pc:sldMk cId="2351212342" sldId="313"/>
            <ac:spMk id="7" creationId="{00000000-0000-0000-0000-000000000000}"/>
          </ac:spMkLst>
        </pc:spChg>
      </pc:sldChg>
      <pc:sldChg chg="addSp modSp">
        <pc:chgData name="Marc Prud'Homme" userId="5e5508d7-69be-48f8-8f1e-5d36a68b414c" providerId="ADAL" clId="{492E56C5-22A2-9142-BE12-284B9DFA9977}" dt="2022-04-05T21:18:20.673" v="24"/>
        <pc:sldMkLst>
          <pc:docMk/>
          <pc:sldMk cId="949257392" sldId="318"/>
        </pc:sldMkLst>
        <pc:spChg chg="add mod">
          <ac:chgData name="Marc Prud'Homme" userId="5e5508d7-69be-48f8-8f1e-5d36a68b414c" providerId="ADAL" clId="{492E56C5-22A2-9142-BE12-284B9DFA9977}" dt="2022-04-05T21:18:20.673" v="24"/>
          <ac:spMkLst>
            <pc:docMk/>
            <pc:sldMk cId="949257392" sldId="318"/>
            <ac:spMk id="8" creationId="{0C898BB7-B22E-9B48-BAB8-EC78A68ADB0D}"/>
          </ac:spMkLst>
        </pc:spChg>
      </pc:sldChg>
      <pc:sldChg chg="delSp mod">
        <pc:chgData name="Marc Prud'Homme" userId="5e5508d7-69be-48f8-8f1e-5d36a68b414c" providerId="ADAL" clId="{492E56C5-22A2-9142-BE12-284B9DFA9977}" dt="2022-04-05T21:09:48.269" v="9" actId="478"/>
        <pc:sldMkLst>
          <pc:docMk/>
          <pc:sldMk cId="2905710694" sldId="329"/>
        </pc:sldMkLst>
        <pc:spChg chg="del">
          <ac:chgData name="Marc Prud'Homme" userId="5e5508d7-69be-48f8-8f1e-5d36a68b414c" providerId="ADAL" clId="{492E56C5-22A2-9142-BE12-284B9DFA9977}" dt="2022-04-05T21:09:48.269" v="9" actId="478"/>
          <ac:spMkLst>
            <pc:docMk/>
            <pc:sldMk cId="2905710694" sldId="329"/>
            <ac:spMk id="7"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8" name="Rectangle 4"/>
          <p:cNvSpPr>
            <a:spLocks noGrp="1" noChangeArrowheads="1"/>
          </p:cNvSpPr>
          <p:nvPr>
            <p:ph type="ftr" sz="quarter" idx="2"/>
          </p:nvPr>
        </p:nvSpPr>
        <p:spPr bwMode="auto">
          <a:xfrm>
            <a:off x="0"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6" name="Espace réservé du numéro de diapositive 5"/>
          <p:cNvSpPr>
            <a:spLocks noGrp="1"/>
          </p:cNvSpPr>
          <p:nvPr>
            <p:ph type="sldNum" sz="quarter" idx="3"/>
          </p:nvPr>
        </p:nvSpPr>
        <p:spPr>
          <a:xfrm>
            <a:off x="3970338" y="8772525"/>
            <a:ext cx="3038475" cy="461963"/>
          </a:xfrm>
          <a:prstGeom prst="rect">
            <a:avLst/>
          </a:prstGeom>
        </p:spPr>
        <p:txBody>
          <a:bodyPr vert="horz" lIns="91440" tIns="45720" rIns="91440" bIns="45720" rtlCol="0" anchor="b"/>
          <a:lstStyle>
            <a:lvl1pPr algn="r">
              <a:defRPr sz="1200">
                <a:latin typeface="Arial" charset="0"/>
                <a:ea typeface="Osaka" pitchFamily="52" charset="-128"/>
              </a:defRPr>
            </a:lvl1pPr>
          </a:lstStyle>
          <a:p>
            <a:pPr>
              <a:defRPr/>
            </a:pPr>
            <a:fld id="{97834233-6072-4E67-9B55-28F62049FB30}" type="slidenum">
              <a:rPr lang="fr-CA"/>
              <a:pPr>
                <a:defRPr/>
              </a:pPr>
              <a:t>‹#›</a:t>
            </a:fld>
            <a:endParaRPr lang="fr-CA" dirty="0"/>
          </a:p>
        </p:txBody>
      </p:sp>
    </p:spTree>
    <p:extLst>
      <p:ext uri="{BB962C8B-B14F-4D97-AF65-F5344CB8AC3E}">
        <p14:creationId xmlns:p14="http://schemas.microsoft.com/office/powerpoint/2010/main" val="115204945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038475" cy="461963"/>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35843" name="Rectangle 3"/>
          <p:cNvSpPr>
            <a:spLocks noGrp="1" noChangeArrowheads="1"/>
          </p:cNvSpPr>
          <p:nvPr>
            <p:ph type="dt" idx="1"/>
          </p:nvPr>
        </p:nvSpPr>
        <p:spPr bwMode="auto">
          <a:xfrm>
            <a:off x="3970338" y="0"/>
            <a:ext cx="3038475" cy="461963"/>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algn="r" defTabSz="928688">
              <a:defRPr sz="1200">
                <a:latin typeface="Arial" charset="0"/>
                <a:ea typeface="Osaka" pitchFamily="-44" charset="-128"/>
              </a:defRPr>
            </a:lvl1pPr>
          </a:lstStyle>
          <a:p>
            <a:pPr>
              <a:defRPr/>
            </a:pPr>
            <a:endParaRPr lang="en-US"/>
          </a:p>
        </p:txBody>
      </p:sp>
      <p:sp>
        <p:nvSpPr>
          <p:cNvPr id="10244" name="Rectangle 4"/>
          <p:cNvSpPr>
            <a:spLocks noGrp="1" noRot="1" noChangeAspect="1" noChangeArrowheads="1" noTextEdit="1"/>
          </p:cNvSpPr>
          <p:nvPr>
            <p:ph type="sldImg" idx="2"/>
          </p:nvPr>
        </p:nvSpPr>
        <p:spPr bwMode="auto">
          <a:xfrm>
            <a:off x="1196975" y="692150"/>
            <a:ext cx="4618038" cy="3463925"/>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701675" y="4387850"/>
            <a:ext cx="5607050" cy="4156075"/>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p>
            <a:pPr lvl="0"/>
            <a:r>
              <a:rPr lang="fr-CA" noProof="0" dirty="0"/>
              <a:t>Cliquez pour modifier les styles du texte du masque</a:t>
            </a:r>
          </a:p>
          <a:p>
            <a:pPr lvl="1"/>
            <a:r>
              <a:rPr lang="fr-CA" noProof="0" dirty="0"/>
              <a:t>Deuxième niveau</a:t>
            </a:r>
          </a:p>
          <a:p>
            <a:pPr lvl="2"/>
            <a:r>
              <a:rPr lang="fr-CA" noProof="0" dirty="0"/>
              <a:t>Troisième niveau</a:t>
            </a:r>
          </a:p>
          <a:p>
            <a:pPr lvl="3"/>
            <a:r>
              <a:rPr lang="fr-CA" noProof="0" dirty="0"/>
              <a:t>Quatrième niveau</a:t>
            </a:r>
          </a:p>
          <a:p>
            <a:pPr lvl="4"/>
            <a:r>
              <a:rPr lang="fr-CA" noProof="0" dirty="0"/>
              <a:t>Cinquième niveau</a:t>
            </a:r>
          </a:p>
        </p:txBody>
      </p:sp>
      <p:sp>
        <p:nvSpPr>
          <p:cNvPr id="35846" name="Rectangle 6"/>
          <p:cNvSpPr>
            <a:spLocks noGrp="1" noChangeArrowheads="1"/>
          </p:cNvSpPr>
          <p:nvPr>
            <p:ph type="ftr" sz="quarter" idx="4"/>
          </p:nvPr>
        </p:nvSpPr>
        <p:spPr bwMode="auto">
          <a:xfrm>
            <a:off x="0"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35847" name="Rectangle 7"/>
          <p:cNvSpPr>
            <a:spLocks noGrp="1" noChangeArrowheads="1"/>
          </p:cNvSpPr>
          <p:nvPr>
            <p:ph type="sldNum" sz="quarter" idx="5"/>
          </p:nvPr>
        </p:nvSpPr>
        <p:spPr bwMode="auto">
          <a:xfrm>
            <a:off x="3970338"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algn="r" defTabSz="928688">
              <a:defRPr sz="1200">
                <a:latin typeface="Arial" charset="0"/>
                <a:ea typeface="Osaka" pitchFamily="-44" charset="-128"/>
              </a:defRPr>
            </a:lvl1pPr>
          </a:lstStyle>
          <a:p>
            <a:pPr>
              <a:defRPr/>
            </a:pPr>
            <a:fld id="{2C02CAD0-EEDB-481F-B918-496328B7E2A3}" type="slidenum">
              <a:rPr lang="fr-CA"/>
              <a:pPr>
                <a:defRPr/>
              </a:pPr>
              <a:t>‹#›</a:t>
            </a:fld>
            <a:endParaRPr lang="fr-CA" dirty="0"/>
          </a:p>
        </p:txBody>
      </p:sp>
    </p:spTree>
    <p:extLst>
      <p:ext uri="{BB962C8B-B14F-4D97-AF65-F5344CB8AC3E}">
        <p14:creationId xmlns:p14="http://schemas.microsoft.com/office/powerpoint/2010/main" val="1814942483"/>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05840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179717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179717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582241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cro-chapt-1">
    <p:spTree>
      <p:nvGrpSpPr>
        <p:cNvPr id="1" name=""/>
        <p:cNvGrpSpPr/>
        <p:nvPr/>
      </p:nvGrpSpPr>
      <p:grpSpPr>
        <a:xfrm>
          <a:off x="0" y="0"/>
          <a:ext cx="0" cy="0"/>
          <a:chOff x="0" y="0"/>
          <a:chExt cx="0" cy="0"/>
        </a:xfrm>
      </p:grpSpPr>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11"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4"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inter-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1"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cro-chapt-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icro-inter-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1"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cro-inter-1">
    <p:spTree>
      <p:nvGrpSpPr>
        <p:cNvPr id="1" name=""/>
        <p:cNvGrpSpPr/>
        <p:nvPr/>
      </p:nvGrpSpPr>
      <p:grpSpPr>
        <a:xfrm>
          <a:off x="0" y="0"/>
          <a:ext cx="0" cy="0"/>
          <a:chOff x="0" y="0"/>
          <a:chExt cx="0" cy="0"/>
        </a:xfrm>
      </p:grpSpPr>
      <p:pic>
        <p:nvPicPr>
          <p:cNvPr id="5" name="Image 4" descr="6215_montage_PPT_macro-micro_inter_macro-1.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1"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cro-chapt-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cro-inter-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1"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cro-chapt-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cro-inter-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1"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cro-chapt-1">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cro-inter-1">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3"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1"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cro-chapt-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 5" descr="6215_montage_PPT_macro-micro_01_macro-1.jpg"/>
          <p:cNvPicPr>
            <a:picLocks noChangeAspect="1"/>
          </p:cNvPicPr>
          <p:nvPr userDrawn="1"/>
        </p:nvPicPr>
        <p:blipFill>
          <a:blip r:embed="rId16" cstate="print"/>
          <a:stretch>
            <a:fillRect/>
          </a:stretch>
        </p:blipFill>
        <p:spPr>
          <a:xfrm>
            <a:off x="0" y="0"/>
            <a:ext cx="9144000" cy="6858000"/>
          </a:xfrm>
          <a:prstGeom prst="rect">
            <a:avLst/>
          </a:prstGeom>
        </p:spPr>
      </p:pic>
      <p:sp>
        <p:nvSpPr>
          <p:cNvPr id="1028" name="Espace réservé du titre 1"/>
          <p:cNvSpPr>
            <a:spLocks noGrp="1"/>
          </p:cNvSpPr>
          <p:nvPr>
            <p:ph type="title"/>
          </p:nvPr>
        </p:nvSpPr>
        <p:spPr bwMode="auto">
          <a:xfrm>
            <a:off x="1857356" y="249939"/>
            <a:ext cx="5500726" cy="1107359"/>
          </a:xfrm>
          <a:prstGeom prst="rect">
            <a:avLst/>
          </a:prstGeom>
          <a:noFill/>
          <a:ln w="9525">
            <a:noFill/>
            <a:miter lim="800000"/>
            <a:headEnd/>
            <a:tailEnd/>
          </a:ln>
        </p:spPr>
        <p:txBody>
          <a:bodyPr vert="horz" wrap="square" lIns="0" tIns="45720" rIns="91440" bIns="45720" numCol="1" anchor="b" anchorCtr="0" compatLnSpc="1">
            <a:prstTxWarp prst="textNoShape">
              <a:avLst/>
            </a:prstTxWarp>
          </a:bodyPr>
          <a:lstStyle/>
          <a:p>
            <a:pPr lvl="0"/>
            <a:r>
              <a:rPr lang="fr-FR" dirty="0"/>
              <a:t>Cliquez pour modifier le style du titre</a:t>
            </a:r>
            <a:endParaRPr lang="fr-CA" dirty="0"/>
          </a:p>
        </p:txBody>
      </p:sp>
      <p:pic>
        <p:nvPicPr>
          <p:cNvPr id="12" name="Picture 1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1029" name="Espace réservé du texte 2"/>
          <p:cNvSpPr>
            <a:spLocks noGrp="1"/>
          </p:cNvSpPr>
          <p:nvPr>
            <p:ph type="body" idx="1"/>
          </p:nvPr>
        </p:nvSpPr>
        <p:spPr bwMode="auto">
          <a:xfrm>
            <a:off x="113938" y="1714488"/>
            <a:ext cx="8607787" cy="43783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9" name="Espace réservé du numéro de diapositive 5"/>
          <p:cNvSpPr>
            <a:spLocks noGrp="1"/>
          </p:cNvSpPr>
          <p:nvPr>
            <p:ph type="sldNum" sz="quarter" idx="4"/>
          </p:nvPr>
        </p:nvSpPr>
        <p:spPr>
          <a:xfrm>
            <a:off x="8640594" y="6456932"/>
            <a:ext cx="432000" cy="408008"/>
          </a:xfrm>
          <a:prstGeom prst="rect">
            <a:avLst/>
          </a:prstGeom>
        </p:spPr>
        <p:txBody>
          <a:bodyPr lIns="0" tIns="0" rIns="0" bIns="0" anchor="ctr" anchorCtr="0"/>
          <a:lstStyle>
            <a:lvl1pPr algn="r">
              <a:defRPr sz="1000" b="0">
                <a:solidFill>
                  <a:srgbClr val="6B859E"/>
                </a:solidFill>
              </a:defRPr>
            </a:lvl1pPr>
          </a:lstStyle>
          <a:p>
            <a:pPr>
              <a:defRPr/>
            </a:pPr>
            <a:fld id="{437E8A14-D642-4221-8302-C4B33561F905}" type="slidenum">
              <a:rPr lang="fr-CA" smtClean="0"/>
              <a:pPr>
                <a:defRPr/>
              </a:pPr>
              <a:t>‹#›</a:t>
            </a:fld>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0"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 bg1="lt1" tx1="dk1" bg2="lt2" tx2="dk2" accent1="accent1" accent2="accent2" accent3="accent3" accent4="accent4" accent5="accent5" accent6="accent6" hlink="hlink" folHlink="folHlink"/>
  <p:sldLayoutIdLst>
    <p:sldLayoutId id="2147484007" r:id="rId1"/>
    <p:sldLayoutId id="2147484023" r:id="rId2"/>
    <p:sldLayoutId id="2147484018" r:id="rId3"/>
    <p:sldLayoutId id="2147484024" r:id="rId4"/>
    <p:sldLayoutId id="2147484019" r:id="rId5"/>
    <p:sldLayoutId id="2147484025" r:id="rId6"/>
    <p:sldLayoutId id="2147484020" r:id="rId7"/>
    <p:sldLayoutId id="2147484026" r:id="rId8"/>
    <p:sldLayoutId id="2147484021" r:id="rId9"/>
    <p:sldLayoutId id="2147484027" r:id="rId10"/>
    <p:sldLayoutId id="2147484022" r:id="rId11"/>
    <p:sldLayoutId id="2147484028" r:id="rId12"/>
    <p:sldLayoutId id="2147484017" r:id="rId13"/>
    <p:sldLayoutId id="2147484029" r:id="rId14"/>
  </p:sldLayoutIdLst>
  <p:hf hdr="0" ftr="0" dt="0"/>
  <p:txStyles>
    <p:titleStyle>
      <a:lvl1pPr algn="l" rtl="0" eaLnBrk="0" fontAlgn="base" hangingPunct="0">
        <a:lnSpc>
          <a:spcPts val="3400"/>
        </a:lnSpc>
        <a:spcBef>
          <a:spcPct val="0"/>
        </a:spcBef>
        <a:spcAft>
          <a:spcPct val="0"/>
        </a:spcAft>
        <a:defRPr sz="3000" b="1" kern="1200">
          <a:solidFill>
            <a:schemeClr val="bg1"/>
          </a:solidFill>
          <a:latin typeface="Arial" pitchFamily="34" charset="0"/>
          <a:ea typeface="+mj-ea"/>
          <a:cs typeface="Arial" pitchFamily="34" charset="0"/>
        </a:defRPr>
      </a:lvl1pPr>
      <a:lvl2pPr algn="l" rtl="0" eaLnBrk="0" fontAlgn="base" hangingPunct="0">
        <a:spcBef>
          <a:spcPct val="0"/>
        </a:spcBef>
        <a:spcAft>
          <a:spcPct val="0"/>
        </a:spcAft>
        <a:defRPr sz="2600">
          <a:solidFill>
            <a:srgbClr val="524A3F"/>
          </a:solidFill>
          <a:latin typeface="Formata-Medium" pitchFamily="34" charset="0"/>
          <a:cs typeface="Arial" charset="0"/>
        </a:defRPr>
      </a:lvl2pPr>
      <a:lvl3pPr algn="l" rtl="0" eaLnBrk="0" fontAlgn="base" hangingPunct="0">
        <a:spcBef>
          <a:spcPct val="0"/>
        </a:spcBef>
        <a:spcAft>
          <a:spcPct val="0"/>
        </a:spcAft>
        <a:defRPr sz="2600">
          <a:solidFill>
            <a:srgbClr val="524A3F"/>
          </a:solidFill>
          <a:latin typeface="Formata-Medium" pitchFamily="34" charset="0"/>
          <a:cs typeface="Arial" charset="0"/>
        </a:defRPr>
      </a:lvl3pPr>
      <a:lvl4pPr algn="l" rtl="0" eaLnBrk="0" fontAlgn="base" hangingPunct="0">
        <a:spcBef>
          <a:spcPct val="0"/>
        </a:spcBef>
        <a:spcAft>
          <a:spcPct val="0"/>
        </a:spcAft>
        <a:defRPr sz="2600">
          <a:solidFill>
            <a:srgbClr val="524A3F"/>
          </a:solidFill>
          <a:latin typeface="Formata-Medium" pitchFamily="34" charset="0"/>
          <a:cs typeface="Arial" charset="0"/>
        </a:defRPr>
      </a:lvl4pPr>
      <a:lvl5pPr algn="l" rtl="0" eaLnBrk="0" fontAlgn="base" hangingPunct="0">
        <a:spcBef>
          <a:spcPct val="0"/>
        </a:spcBef>
        <a:spcAft>
          <a:spcPct val="0"/>
        </a:spcAft>
        <a:defRPr sz="2600">
          <a:solidFill>
            <a:srgbClr val="524A3F"/>
          </a:solidFill>
          <a:latin typeface="Formata-Medium" pitchFamily="34" charset="0"/>
          <a:cs typeface="Arial" charset="0"/>
        </a:defRPr>
      </a:lvl5pPr>
      <a:lvl6pPr marL="457200" algn="l" rtl="0" fontAlgn="base">
        <a:spcBef>
          <a:spcPct val="0"/>
        </a:spcBef>
        <a:spcAft>
          <a:spcPct val="0"/>
        </a:spcAft>
        <a:defRPr sz="3000" b="1">
          <a:solidFill>
            <a:schemeClr val="bg1"/>
          </a:solidFill>
          <a:latin typeface="BlissMedium" pitchFamily="2" charset="0"/>
        </a:defRPr>
      </a:lvl6pPr>
      <a:lvl7pPr marL="914400" algn="l" rtl="0" fontAlgn="base">
        <a:spcBef>
          <a:spcPct val="0"/>
        </a:spcBef>
        <a:spcAft>
          <a:spcPct val="0"/>
        </a:spcAft>
        <a:defRPr sz="3000" b="1">
          <a:solidFill>
            <a:schemeClr val="bg1"/>
          </a:solidFill>
          <a:latin typeface="BlissMedium" pitchFamily="2" charset="0"/>
        </a:defRPr>
      </a:lvl7pPr>
      <a:lvl8pPr marL="1371600" algn="l" rtl="0" fontAlgn="base">
        <a:spcBef>
          <a:spcPct val="0"/>
        </a:spcBef>
        <a:spcAft>
          <a:spcPct val="0"/>
        </a:spcAft>
        <a:defRPr sz="3000" b="1">
          <a:solidFill>
            <a:schemeClr val="bg1"/>
          </a:solidFill>
          <a:latin typeface="BlissMedium" pitchFamily="2" charset="0"/>
        </a:defRPr>
      </a:lvl8pPr>
      <a:lvl9pPr marL="1828800" algn="l" rtl="0" fontAlgn="base">
        <a:spcBef>
          <a:spcPct val="0"/>
        </a:spcBef>
        <a:spcAft>
          <a:spcPct val="0"/>
        </a:spcAft>
        <a:defRPr sz="3000" b="1">
          <a:solidFill>
            <a:schemeClr val="bg1"/>
          </a:solidFill>
          <a:latin typeface="BlissMedium" pitchFamily="2" charset="0"/>
        </a:defRPr>
      </a:lvl9pPr>
    </p:titleStyle>
    <p:bodyStyle>
      <a:lvl1pPr marL="0" indent="0" algn="l" rtl="0" eaLnBrk="0" fontAlgn="base" hangingPunct="0">
        <a:spcBef>
          <a:spcPct val="20000"/>
        </a:spcBef>
        <a:spcAft>
          <a:spcPct val="0"/>
        </a:spcAft>
        <a:buClr>
          <a:srgbClr val="D9C59E"/>
        </a:buClr>
        <a:buSzPct val="110000"/>
        <a:buFontTx/>
        <a:buNone/>
        <a:defRPr sz="2600" b="0" kern="1200">
          <a:solidFill>
            <a:srgbClr val="6B859E"/>
          </a:solidFill>
          <a:latin typeface="Arial" pitchFamily="34" charset="0"/>
          <a:ea typeface="+mn-ea"/>
          <a:cs typeface="Arial" pitchFamily="34" charset="0"/>
        </a:defRPr>
      </a:lvl1pPr>
      <a:lvl2pPr marL="361950" indent="-180975" algn="l" rtl="0" eaLnBrk="0" fontAlgn="base" hangingPunct="0">
        <a:spcBef>
          <a:spcPct val="20000"/>
        </a:spcBef>
        <a:spcAft>
          <a:spcPts val="300"/>
        </a:spcAft>
        <a:buClr>
          <a:srgbClr val="D4642B"/>
        </a:buClr>
        <a:buFont typeface="Wingdings" pitchFamily="2" charset="2"/>
        <a:buChar char="§"/>
        <a:defRPr sz="2500" kern="1200">
          <a:solidFill>
            <a:srgbClr val="272525"/>
          </a:solidFill>
          <a:latin typeface="Arial" pitchFamily="34" charset="0"/>
          <a:ea typeface="+mn-ea"/>
          <a:cs typeface="Arial" pitchFamily="34" charset="0"/>
        </a:defRPr>
      </a:lvl2pPr>
      <a:lvl3pPr marL="714375" indent="-171450" algn="l" rtl="0" eaLnBrk="0" fontAlgn="base" hangingPunct="0">
        <a:spcBef>
          <a:spcPct val="20000"/>
        </a:spcBef>
        <a:spcAft>
          <a:spcPts val="300"/>
        </a:spcAft>
        <a:buClr>
          <a:srgbClr val="D4642B"/>
        </a:buClr>
        <a:buFont typeface="Wingdings" pitchFamily="2" charset="2"/>
        <a:buChar char="§"/>
        <a:defRPr sz="2300" kern="1200">
          <a:solidFill>
            <a:srgbClr val="272525"/>
          </a:solidFill>
          <a:latin typeface="Arial" pitchFamily="34" charset="0"/>
          <a:ea typeface="+mn-ea"/>
          <a:cs typeface="Arial" pitchFamily="34" charset="0"/>
        </a:defRPr>
      </a:lvl3pPr>
      <a:lvl4pPr marL="1076325" indent="-180975" algn="l" rtl="0" eaLnBrk="0" fontAlgn="base" hangingPunct="0">
        <a:spcBef>
          <a:spcPct val="20000"/>
        </a:spcBef>
        <a:spcAft>
          <a:spcPts val="300"/>
        </a:spcAft>
        <a:buClr>
          <a:srgbClr val="D4642B"/>
        </a:buClr>
        <a:buFont typeface="Wingdings" pitchFamily="2" charset="2"/>
        <a:buChar char="§"/>
        <a:defRPr sz="2000" kern="1200">
          <a:solidFill>
            <a:srgbClr val="272525"/>
          </a:solidFill>
          <a:latin typeface="Arial" pitchFamily="34" charset="0"/>
          <a:ea typeface="+mn-ea"/>
          <a:cs typeface="Arial" pitchFamily="34" charset="0"/>
        </a:defRPr>
      </a:lvl4pPr>
      <a:lvl5pPr marL="1438275" indent="-180975" algn="l" rtl="0" eaLnBrk="0" fontAlgn="base" hangingPunct="0">
        <a:spcBef>
          <a:spcPct val="20000"/>
        </a:spcBef>
        <a:spcAft>
          <a:spcPct val="0"/>
        </a:spcAft>
        <a:buClr>
          <a:srgbClr val="D4642B"/>
        </a:buClr>
        <a:buFont typeface="Wingdings" pitchFamily="2" charset="2"/>
        <a:buChar char="§"/>
        <a:defRPr sz="1700" kern="1200">
          <a:solidFill>
            <a:srgbClr val="272525"/>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15.2 : La demande de monnaie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10</a:t>
            </a:fld>
            <a:endParaRPr lang="fr-CA" dirty="0"/>
          </a:p>
        </p:txBody>
      </p:sp>
      <p:pic>
        <p:nvPicPr>
          <p:cNvPr id="7" name="Espace réservé du contenu 6" descr="macro_figure15-2.jpg"/>
          <p:cNvPicPr>
            <a:picLocks noGrp="1" noChangeAspect="1"/>
          </p:cNvPicPr>
          <p:nvPr>
            <p:ph sz="quarter" idx="12"/>
          </p:nvPr>
        </p:nvPicPr>
        <p:blipFill>
          <a:blip r:embed="rId2"/>
          <a:srcRect l="-19323" r="-19323"/>
          <a:stretch>
            <a:fillRect/>
          </a:stretch>
        </p:blipFill>
        <p:spPr>
          <a:xfrm>
            <a:off x="152400" y="1524000"/>
            <a:ext cx="8847298" cy="4572000"/>
          </a:xfrm>
        </p:spPr>
      </p:pic>
    </p:spTree>
    <p:extLst>
      <p:ext uri="{BB962C8B-B14F-4D97-AF65-F5344CB8AC3E}">
        <p14:creationId xmlns:p14="http://schemas.microsoft.com/office/powerpoint/2010/main" val="3233934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15.3 : Les déplacements </a:t>
            </a:r>
            <a:br>
              <a:rPr lang="fr-CA" sz="2600" dirty="0"/>
            </a:br>
            <a:r>
              <a:rPr lang="fr-CA" sz="2600" dirty="0"/>
              <a:t>de la demande de monnaie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11</a:t>
            </a:fld>
            <a:endParaRPr lang="fr-CA" dirty="0"/>
          </a:p>
        </p:txBody>
      </p:sp>
      <p:pic>
        <p:nvPicPr>
          <p:cNvPr id="7" name="Espace réservé du contenu 6" descr="macro_figure15-3.jpg"/>
          <p:cNvPicPr>
            <a:picLocks noGrp="1" noChangeAspect="1"/>
          </p:cNvPicPr>
          <p:nvPr>
            <p:ph sz="quarter" idx="12"/>
          </p:nvPr>
        </p:nvPicPr>
        <p:blipFill>
          <a:blip r:embed="rId2"/>
          <a:srcRect l="-21715" r="-21715"/>
          <a:stretch>
            <a:fillRect/>
          </a:stretch>
        </p:blipFill>
        <p:spPr>
          <a:xfrm>
            <a:off x="0" y="1524000"/>
            <a:ext cx="8994753" cy="4648200"/>
          </a:xfrm>
        </p:spPr>
      </p:pic>
    </p:spTree>
    <p:extLst>
      <p:ext uri="{BB962C8B-B14F-4D97-AF65-F5344CB8AC3E}">
        <p14:creationId xmlns:p14="http://schemas.microsoft.com/office/powerpoint/2010/main" val="2708800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politique monétaire</a:t>
            </a:r>
            <a:br>
              <a:rPr lang="fr-CA" dirty="0"/>
            </a:br>
            <a:r>
              <a:rPr lang="fr-CA" dirty="0"/>
              <a:t>et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12</a:t>
            </a:fld>
            <a:endParaRPr lang="fr-CA" dirty="0"/>
          </a:p>
        </p:txBody>
      </p:sp>
      <p:sp>
        <p:nvSpPr>
          <p:cNvPr id="6" name="Espace réservé du contenu 5"/>
          <p:cNvSpPr>
            <a:spLocks noGrp="1"/>
          </p:cNvSpPr>
          <p:nvPr>
            <p:ph sz="quarter" idx="12"/>
          </p:nvPr>
        </p:nvSpPr>
        <p:spPr/>
        <p:txBody>
          <a:bodyPr/>
          <a:lstStyle/>
          <a:p>
            <a:r>
              <a:rPr lang="fr-CA" b="1" dirty="0"/>
              <a:t>L’équilibre du marché monétaire</a:t>
            </a:r>
          </a:p>
          <a:p>
            <a:pPr lvl="1">
              <a:buFont typeface="Arial"/>
              <a:buChar char="•"/>
            </a:pPr>
            <a:r>
              <a:rPr lang="fr-CA" dirty="0"/>
              <a:t>Le taux d’intérêt d’équilibre correspond au point où         la demande et l’offre de monnaie se croisent. </a:t>
            </a:r>
          </a:p>
          <a:p>
            <a:pPr lvl="1">
              <a:buFont typeface="Arial"/>
              <a:buChar char="•"/>
            </a:pPr>
            <a:r>
              <a:rPr lang="fr-CA" sz="2500" dirty="0"/>
              <a:t>Si le taux d’intérêt est différent de ce niveau, les gens modifieront leur portefeuille d’actifs, ce qui équilibrera </a:t>
            </a:r>
            <a:br>
              <a:rPr lang="fr-CA" sz="2500" dirty="0"/>
            </a:br>
            <a:r>
              <a:rPr lang="fr-CA" sz="2500" dirty="0"/>
              <a:t>le taux d’intérêt. </a:t>
            </a:r>
          </a:p>
        </p:txBody>
      </p:sp>
    </p:spTree>
    <p:extLst>
      <p:ext uri="{BB962C8B-B14F-4D97-AF65-F5344CB8AC3E}">
        <p14:creationId xmlns:p14="http://schemas.microsoft.com/office/powerpoint/2010/main" val="219455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15.4 : </a:t>
            </a:r>
            <a:br>
              <a:rPr lang="fr-CA" sz="2600" dirty="0"/>
            </a:br>
            <a:r>
              <a:rPr lang="fr-CA" sz="2600" dirty="0"/>
              <a:t>L’équilibre du marché monétaire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13</a:t>
            </a:fld>
            <a:endParaRPr lang="fr-CA" dirty="0"/>
          </a:p>
        </p:txBody>
      </p:sp>
      <p:pic>
        <p:nvPicPr>
          <p:cNvPr id="7" name="Espace réservé du contenu 6" descr="macro_figure15-4.jpg"/>
          <p:cNvPicPr>
            <a:picLocks noGrp="1" noChangeAspect="1"/>
          </p:cNvPicPr>
          <p:nvPr>
            <p:ph sz="quarter" idx="12"/>
          </p:nvPr>
        </p:nvPicPr>
        <p:blipFill>
          <a:blip r:embed="rId2"/>
          <a:srcRect l="-20270" r="-20270"/>
          <a:stretch>
            <a:fillRect/>
          </a:stretch>
        </p:blipFill>
        <p:spPr>
          <a:xfrm>
            <a:off x="152399" y="1524000"/>
            <a:ext cx="8994753" cy="4648200"/>
          </a:xfrm>
        </p:spPr>
      </p:pic>
    </p:spTree>
    <p:extLst>
      <p:ext uri="{BB962C8B-B14F-4D97-AF65-F5344CB8AC3E}">
        <p14:creationId xmlns:p14="http://schemas.microsoft.com/office/powerpoint/2010/main" val="1590717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politique monétaire</a:t>
            </a:r>
            <a:br>
              <a:rPr lang="fr-CA" dirty="0"/>
            </a:br>
            <a:r>
              <a:rPr lang="fr-CA" dirty="0"/>
              <a:t>et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14</a:t>
            </a:fld>
            <a:endParaRPr lang="fr-CA" dirty="0"/>
          </a:p>
        </p:txBody>
      </p:sp>
      <p:sp>
        <p:nvSpPr>
          <p:cNvPr id="6" name="Espace réservé du contenu 5"/>
          <p:cNvSpPr>
            <a:spLocks noGrp="1"/>
          </p:cNvSpPr>
          <p:nvPr>
            <p:ph sz="quarter" idx="12"/>
          </p:nvPr>
        </p:nvSpPr>
        <p:spPr/>
        <p:txBody>
          <a:bodyPr/>
          <a:lstStyle/>
          <a:p>
            <a:r>
              <a:rPr lang="fr-CA" b="1" dirty="0"/>
              <a:t>La pente négative de la courbe de demande agrégée</a:t>
            </a:r>
          </a:p>
          <a:p>
            <a:pPr lvl="1">
              <a:buFont typeface="Arial"/>
              <a:buChar char="•"/>
            </a:pPr>
            <a:r>
              <a:rPr lang="fr-CA" dirty="0"/>
              <a:t>Le niveau des prix influe directement sur la quantité </a:t>
            </a:r>
            <a:br>
              <a:rPr lang="fr-CA" dirty="0"/>
            </a:br>
            <a:r>
              <a:rPr lang="fr-CA" dirty="0"/>
              <a:t>demandée de monnaie. </a:t>
            </a:r>
          </a:p>
          <a:p>
            <a:pPr lvl="1">
              <a:buFont typeface="Arial"/>
              <a:buChar char="•"/>
            </a:pPr>
            <a:r>
              <a:rPr lang="fr-CA" sz="2500" dirty="0"/>
              <a:t>Que l’effet le plus fort provienne du taux d’intérêt </a:t>
            </a:r>
            <a:br>
              <a:rPr lang="fr-CA" sz="2500" dirty="0"/>
            </a:br>
            <a:r>
              <a:rPr lang="fr-CA" sz="2500" dirty="0"/>
              <a:t>ou du taux de change, le résultat est le même : </a:t>
            </a:r>
            <a:endParaRPr lang="fr-CA" dirty="0"/>
          </a:p>
          <a:p>
            <a:pPr lvl="2">
              <a:buFont typeface="Arial"/>
              <a:buChar char="•"/>
            </a:pPr>
            <a:r>
              <a:rPr lang="fr-CA" dirty="0"/>
              <a:t>Une relation négative entre le niveau des prix et la quantité demandée de biens et de services, ce qu’illustre la pente négative de la courbe de demande du graphique b) de la figure 15.5.</a:t>
            </a:r>
          </a:p>
        </p:txBody>
      </p:sp>
    </p:spTree>
    <p:extLst>
      <p:ext uri="{BB962C8B-B14F-4D97-AF65-F5344CB8AC3E}">
        <p14:creationId xmlns:p14="http://schemas.microsoft.com/office/powerpoint/2010/main" val="410568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28800" y="304800"/>
            <a:ext cx="6864370" cy="1157531"/>
          </a:xfrm>
        </p:spPr>
        <p:txBody>
          <a:bodyPr/>
          <a:lstStyle/>
          <a:p>
            <a:r>
              <a:rPr lang="fr-CA" sz="2600" dirty="0"/>
              <a:t>Figure 15.5 : </a:t>
            </a:r>
            <a:br>
              <a:rPr lang="fr-CA" sz="2600" dirty="0"/>
            </a:br>
            <a:r>
              <a:rPr lang="fr-CA" sz="2600" dirty="0"/>
              <a:t>Le marché monétaire et la pente de </a:t>
            </a:r>
            <a:br>
              <a:rPr lang="fr-CA" sz="2600" dirty="0"/>
            </a:br>
            <a:r>
              <a:rPr lang="fr-CA" sz="2600" dirty="0"/>
              <a:t>la courbe de demande agrégée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15</a:t>
            </a:fld>
            <a:endParaRPr lang="fr-CA" dirty="0"/>
          </a:p>
        </p:txBody>
      </p:sp>
      <p:sp>
        <p:nvSpPr>
          <p:cNvPr id="6" name="Espace réservé du contenu 5"/>
          <p:cNvSpPr>
            <a:spLocks noGrp="1"/>
          </p:cNvSpPr>
          <p:nvPr>
            <p:ph sz="quarter" idx="12"/>
          </p:nvPr>
        </p:nvSpPr>
        <p:spPr/>
        <p:txBody>
          <a:bodyPr/>
          <a:lstStyle/>
          <a:p>
            <a:r>
              <a:rPr lang="fr-CA" sz="2300" b="1" dirty="0"/>
              <a:t>a) Marché monétaire</a:t>
            </a:r>
          </a:p>
        </p:txBody>
      </p:sp>
      <p:pic>
        <p:nvPicPr>
          <p:cNvPr id="7" name="Image 6" descr="macro_figure15-5_a.jpg"/>
          <p:cNvPicPr>
            <a:picLocks noChangeAspect="1"/>
          </p:cNvPicPr>
          <p:nvPr/>
        </p:nvPicPr>
        <p:blipFill>
          <a:blip r:embed="rId2"/>
          <a:stretch>
            <a:fillRect/>
          </a:stretch>
        </p:blipFill>
        <p:spPr>
          <a:xfrm>
            <a:off x="395536" y="2420888"/>
            <a:ext cx="3771254" cy="2574140"/>
          </a:xfrm>
          <a:prstGeom prst="rect">
            <a:avLst/>
          </a:prstGeom>
        </p:spPr>
      </p:pic>
      <p:pic>
        <p:nvPicPr>
          <p:cNvPr id="8" name="Image 6" descr="macro_figure15-5_b.jpg"/>
          <p:cNvPicPr>
            <a:picLocks noChangeAspect="1"/>
          </p:cNvPicPr>
          <p:nvPr/>
        </p:nvPicPr>
        <p:blipFill>
          <a:blip r:embed="rId3"/>
          <a:stretch>
            <a:fillRect/>
          </a:stretch>
        </p:blipFill>
        <p:spPr>
          <a:xfrm>
            <a:off x="4355975" y="2348880"/>
            <a:ext cx="3730327" cy="3164904"/>
          </a:xfrm>
          <a:prstGeom prst="rect">
            <a:avLst/>
          </a:prstGeom>
        </p:spPr>
      </p:pic>
    </p:spTree>
    <p:extLst>
      <p:ext uri="{BB962C8B-B14F-4D97-AF65-F5344CB8AC3E}">
        <p14:creationId xmlns:p14="http://schemas.microsoft.com/office/powerpoint/2010/main" val="1570405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politique monétaire</a:t>
            </a:r>
            <a:br>
              <a:rPr lang="fr-CA" dirty="0"/>
            </a:br>
            <a:r>
              <a:rPr lang="fr-CA" dirty="0"/>
              <a:t>et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16</a:t>
            </a:fld>
            <a:endParaRPr lang="fr-CA" dirty="0"/>
          </a:p>
        </p:txBody>
      </p:sp>
      <p:sp>
        <p:nvSpPr>
          <p:cNvPr id="6" name="Espace réservé du contenu 5"/>
          <p:cNvSpPr>
            <a:spLocks noGrp="1"/>
          </p:cNvSpPr>
          <p:nvPr>
            <p:ph sz="quarter" idx="12"/>
          </p:nvPr>
        </p:nvSpPr>
        <p:spPr/>
        <p:txBody>
          <a:bodyPr/>
          <a:lstStyle/>
          <a:p>
            <a:r>
              <a:rPr lang="fr-CA" b="1" dirty="0"/>
              <a:t>Les variations de l’offre de monnaie</a:t>
            </a:r>
          </a:p>
          <a:p>
            <a:pPr lvl="1">
              <a:buFont typeface="Arial"/>
              <a:buChar char="•"/>
            </a:pPr>
            <a:r>
              <a:rPr lang="fr-CA" dirty="0"/>
              <a:t>La politique monétaire provoque un déplacement de       la courbe de demande agrégée. </a:t>
            </a:r>
          </a:p>
          <a:p>
            <a:pPr lvl="1">
              <a:buFont typeface="Arial"/>
              <a:buChar char="•"/>
            </a:pPr>
            <a:r>
              <a:rPr lang="fr-CA" sz="2500" dirty="0"/>
              <a:t>Supposons que la Banque du Canada fasse augmenter </a:t>
            </a:r>
            <a:br>
              <a:rPr lang="fr-CA" sz="2500" dirty="0"/>
            </a:br>
            <a:r>
              <a:rPr lang="fr-CA" sz="2500" dirty="0"/>
              <a:t>l’offre de monnaie. </a:t>
            </a:r>
          </a:p>
          <a:p>
            <a:pPr lvl="1">
              <a:buFont typeface="Arial"/>
              <a:buChar char="•"/>
            </a:pPr>
            <a:r>
              <a:rPr lang="fr-CA" sz="2500" dirty="0"/>
              <a:t>La courbe d’offre de monnaie se déplace vers la droite.</a:t>
            </a:r>
          </a:p>
          <a:p>
            <a:pPr lvl="1">
              <a:buFont typeface="Arial"/>
              <a:buChar char="•"/>
            </a:pPr>
            <a:r>
              <a:rPr lang="fr-CA" sz="2500" dirty="0"/>
              <a:t>Comme la courbe de demande de monnaie n’a pas bougé, le taux d’intérêt diminue pour inciter les gens à détenir la masse monétaire supplémentaire injectée     par la Banque du Canada.</a:t>
            </a:r>
          </a:p>
          <a:p>
            <a:pPr marL="457200" indent="-457200">
              <a:buFont typeface="Arial"/>
              <a:buChar char="•"/>
            </a:pPr>
            <a:endParaRPr lang="fr-CA" sz="2500" dirty="0"/>
          </a:p>
        </p:txBody>
      </p:sp>
    </p:spTree>
    <p:extLst>
      <p:ext uri="{BB962C8B-B14F-4D97-AF65-F5344CB8AC3E}">
        <p14:creationId xmlns:p14="http://schemas.microsoft.com/office/powerpoint/2010/main" val="1852666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15.6 : Une injection monétaire </a:t>
            </a:r>
            <a:br>
              <a:rPr lang="fr-CA" sz="2600" dirty="0"/>
            </a:br>
            <a:r>
              <a:rPr lang="fr-CA" sz="2600" dirty="0"/>
              <a:t>dans une économie fermée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17</a:t>
            </a:fld>
            <a:endParaRPr lang="fr-CA" dirty="0"/>
          </a:p>
        </p:txBody>
      </p:sp>
      <p:pic>
        <p:nvPicPr>
          <p:cNvPr id="7" name="Espace réservé du contenu 6" descr="macro_figure15-6_a.jpg"/>
          <p:cNvPicPr>
            <a:picLocks noGrp="1" noChangeAspect="1"/>
          </p:cNvPicPr>
          <p:nvPr>
            <p:ph sz="quarter" idx="12"/>
          </p:nvPr>
        </p:nvPicPr>
        <p:blipFill>
          <a:blip r:embed="rId2"/>
          <a:srcRect l="-20832" r="-20832"/>
          <a:stretch>
            <a:fillRect/>
          </a:stretch>
        </p:blipFill>
        <p:spPr>
          <a:xfrm>
            <a:off x="914400" y="2133600"/>
            <a:ext cx="7543800" cy="3898394"/>
          </a:xfrm>
        </p:spPr>
      </p:pic>
      <p:sp>
        <p:nvSpPr>
          <p:cNvPr id="8" name="Rectangle 7"/>
          <p:cNvSpPr/>
          <p:nvPr/>
        </p:nvSpPr>
        <p:spPr>
          <a:xfrm>
            <a:off x="152400" y="1676400"/>
            <a:ext cx="3124200" cy="457200"/>
          </a:xfrm>
          <a:prstGeom prst="rect">
            <a:avLst/>
          </a:prstGeom>
        </p:spPr>
        <p:txBody>
          <a:bodyPr wrap="square">
            <a:spAutoFit/>
          </a:bodyPr>
          <a:lstStyle/>
          <a:p>
            <a:r>
              <a:rPr lang="fr-CA" sz="2300" b="1" dirty="0"/>
              <a:t>a) Marché monétaire</a:t>
            </a:r>
          </a:p>
        </p:txBody>
      </p:sp>
    </p:spTree>
    <p:extLst>
      <p:ext uri="{BB962C8B-B14F-4D97-AF65-F5344CB8AC3E}">
        <p14:creationId xmlns:p14="http://schemas.microsoft.com/office/powerpoint/2010/main" val="2635596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15.6 : Une injection monétaire </a:t>
            </a:r>
            <a:br>
              <a:rPr lang="fr-CA" sz="2600" dirty="0"/>
            </a:br>
            <a:r>
              <a:rPr lang="fr-CA" sz="2600" dirty="0"/>
              <a:t>dans une économie fermée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18</a:t>
            </a:fld>
            <a:endParaRPr lang="fr-CA" dirty="0"/>
          </a:p>
        </p:txBody>
      </p:sp>
      <p:pic>
        <p:nvPicPr>
          <p:cNvPr id="7" name="Espace réservé du contenu 6" descr="macro_figure15-6_b.jpg"/>
          <p:cNvPicPr>
            <a:picLocks noGrp="1" noChangeAspect="1"/>
          </p:cNvPicPr>
          <p:nvPr>
            <p:ph sz="quarter" idx="12"/>
          </p:nvPr>
        </p:nvPicPr>
        <p:blipFill>
          <a:blip r:embed="rId2"/>
          <a:srcRect l="-34659" r="-34659"/>
          <a:stretch>
            <a:fillRect/>
          </a:stretch>
        </p:blipFill>
        <p:spPr>
          <a:xfrm>
            <a:off x="685800" y="2133600"/>
            <a:ext cx="7815113" cy="4038600"/>
          </a:xfrm>
        </p:spPr>
      </p:pic>
      <p:sp>
        <p:nvSpPr>
          <p:cNvPr id="8" name="Rectangle 7"/>
          <p:cNvSpPr/>
          <p:nvPr/>
        </p:nvSpPr>
        <p:spPr>
          <a:xfrm>
            <a:off x="228600" y="1676400"/>
            <a:ext cx="4648200" cy="446276"/>
          </a:xfrm>
          <a:prstGeom prst="rect">
            <a:avLst/>
          </a:prstGeom>
        </p:spPr>
        <p:txBody>
          <a:bodyPr wrap="square">
            <a:spAutoFit/>
          </a:bodyPr>
          <a:lstStyle/>
          <a:p>
            <a:r>
              <a:rPr lang="fr-CA" sz="2300" b="1" dirty="0"/>
              <a:t>b) Courbe de demande agrégée</a:t>
            </a:r>
          </a:p>
        </p:txBody>
      </p:sp>
    </p:spTree>
    <p:extLst>
      <p:ext uri="{BB962C8B-B14F-4D97-AF65-F5344CB8AC3E}">
        <p14:creationId xmlns:p14="http://schemas.microsoft.com/office/powerpoint/2010/main" val="1177289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politique monétaire</a:t>
            </a:r>
            <a:br>
              <a:rPr lang="fr-CA" dirty="0"/>
            </a:br>
            <a:r>
              <a:rPr lang="fr-CA" dirty="0"/>
              <a:t>et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19</a:t>
            </a:fld>
            <a:endParaRPr lang="fr-CA" dirty="0"/>
          </a:p>
        </p:txBody>
      </p:sp>
      <p:sp>
        <p:nvSpPr>
          <p:cNvPr id="6" name="Espace réservé du contenu 5"/>
          <p:cNvSpPr>
            <a:spLocks noGrp="1"/>
          </p:cNvSpPr>
          <p:nvPr>
            <p:ph sz="quarter" idx="12"/>
          </p:nvPr>
        </p:nvSpPr>
        <p:spPr>
          <a:xfrm>
            <a:off x="76200" y="1600200"/>
            <a:ext cx="8880656" cy="4449775"/>
          </a:xfrm>
        </p:spPr>
        <p:txBody>
          <a:bodyPr/>
          <a:lstStyle/>
          <a:p>
            <a:r>
              <a:rPr lang="fr-CA" b="1" dirty="0"/>
              <a:t>La politique monétaire en économie ouverte</a:t>
            </a:r>
          </a:p>
          <a:p>
            <a:pPr lvl="1">
              <a:buFont typeface="Arial"/>
              <a:buChar char="•"/>
            </a:pPr>
            <a:r>
              <a:rPr lang="fr-CA" dirty="0"/>
              <a:t>L’augmentation de l’offre de monnaie fait diminuer le taux d’intérêt canadien sous le taux mondial.</a:t>
            </a:r>
          </a:p>
          <a:p>
            <a:endParaRPr lang="fr-CA" sz="2500" dirty="0"/>
          </a:p>
          <a:p>
            <a:pPr marL="457200" indent="-457200">
              <a:buFont typeface="Arial"/>
              <a:buChar char="•"/>
            </a:pPr>
            <a:endParaRPr lang="fr-CA" sz="2500" dirty="0"/>
          </a:p>
        </p:txBody>
      </p:sp>
    </p:spTree>
    <p:extLst>
      <p:ext uri="{BB962C8B-B14F-4D97-AF65-F5344CB8AC3E}">
        <p14:creationId xmlns:p14="http://schemas.microsoft.com/office/powerpoint/2010/main" val="2217936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CA" sz="3200" dirty="0"/>
              <a:t>Partie 6 : Les fluctuations économiques à court terme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a:t>
            </a:fld>
            <a:endParaRPr lang="fr-CA" dirty="0"/>
          </a:p>
        </p:txBody>
      </p:sp>
      <p:sp>
        <p:nvSpPr>
          <p:cNvPr id="5" name="Espace réservé du texte 4"/>
          <p:cNvSpPr>
            <a:spLocks noGrp="1"/>
          </p:cNvSpPr>
          <p:nvPr>
            <p:ph type="body" sz="quarter" idx="13"/>
          </p:nvPr>
        </p:nvSpPr>
        <p:spPr/>
        <p:txBody>
          <a:bodyPr/>
          <a:lstStyle/>
          <a:p>
            <a:r>
              <a:rPr lang="fr-CA" dirty="0"/>
              <a:t>15</a:t>
            </a:r>
          </a:p>
        </p:txBody>
      </p:sp>
      <p:sp>
        <p:nvSpPr>
          <p:cNvPr id="8" name="Espace réservé du contenu 7"/>
          <p:cNvSpPr>
            <a:spLocks noGrp="1"/>
          </p:cNvSpPr>
          <p:nvPr>
            <p:ph sz="quarter" idx="12"/>
          </p:nvPr>
        </p:nvSpPr>
        <p:spPr>
          <a:xfrm>
            <a:off x="304800" y="2590800"/>
            <a:ext cx="8610780" cy="2376265"/>
          </a:xfrm>
        </p:spPr>
        <p:txBody>
          <a:bodyPr/>
          <a:lstStyle/>
          <a:p>
            <a:pPr algn="ctr"/>
            <a:r>
              <a:rPr lang="fr-CA" sz="4400" b="1" dirty="0">
                <a:solidFill>
                  <a:srgbClr val="197780"/>
                </a:solidFill>
              </a:rPr>
              <a:t>Les impacts des politiques monétaire et budgétaire sur la demande agrégée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15.7 : Une injection monétaire </a:t>
            </a:r>
            <a:br>
              <a:rPr lang="fr-CA" sz="2600" dirty="0"/>
            </a:br>
            <a:r>
              <a:rPr lang="fr-CA" sz="2600" dirty="0"/>
              <a:t>dans une économie ouverte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20</a:t>
            </a:fld>
            <a:endParaRPr lang="fr-CA" dirty="0"/>
          </a:p>
        </p:txBody>
      </p:sp>
      <p:sp>
        <p:nvSpPr>
          <p:cNvPr id="6" name="Espace réservé du contenu 5"/>
          <p:cNvSpPr>
            <a:spLocks noGrp="1"/>
          </p:cNvSpPr>
          <p:nvPr>
            <p:ph sz="quarter" idx="12"/>
          </p:nvPr>
        </p:nvSpPr>
        <p:spPr/>
        <p:txBody>
          <a:bodyPr/>
          <a:lstStyle/>
          <a:p>
            <a:r>
              <a:rPr lang="fr-CA" sz="2300" b="1" dirty="0"/>
              <a:t>a) Marché monétaire</a:t>
            </a:r>
          </a:p>
        </p:txBody>
      </p:sp>
      <p:pic>
        <p:nvPicPr>
          <p:cNvPr id="7" name="Image 6" descr="macro_figure15-7_a.jpg"/>
          <p:cNvPicPr>
            <a:picLocks noChangeAspect="1"/>
          </p:cNvPicPr>
          <p:nvPr/>
        </p:nvPicPr>
        <p:blipFill>
          <a:blip r:embed="rId2"/>
          <a:stretch>
            <a:fillRect/>
          </a:stretch>
        </p:blipFill>
        <p:spPr>
          <a:xfrm>
            <a:off x="1524000" y="2133600"/>
            <a:ext cx="6490268" cy="4038600"/>
          </a:xfrm>
          <a:prstGeom prst="rect">
            <a:avLst/>
          </a:prstGeom>
        </p:spPr>
      </p:pic>
    </p:spTree>
    <p:extLst>
      <p:ext uri="{BB962C8B-B14F-4D97-AF65-F5344CB8AC3E}">
        <p14:creationId xmlns:p14="http://schemas.microsoft.com/office/powerpoint/2010/main" val="761917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15.7 : Une injection monétaire </a:t>
            </a:r>
            <a:br>
              <a:rPr lang="fr-CA" sz="2600" dirty="0"/>
            </a:br>
            <a:r>
              <a:rPr lang="fr-CA" sz="2600" dirty="0"/>
              <a:t>dans une économie ouverte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21</a:t>
            </a:fld>
            <a:endParaRPr lang="fr-CA" dirty="0"/>
          </a:p>
        </p:txBody>
      </p:sp>
      <p:sp>
        <p:nvSpPr>
          <p:cNvPr id="8" name="Espace réservé du contenu 7"/>
          <p:cNvSpPr>
            <a:spLocks noGrp="1"/>
          </p:cNvSpPr>
          <p:nvPr>
            <p:ph sz="quarter" idx="12"/>
          </p:nvPr>
        </p:nvSpPr>
        <p:spPr/>
        <p:txBody>
          <a:bodyPr/>
          <a:lstStyle/>
          <a:p>
            <a:r>
              <a:rPr lang="fr-FR" sz="2300" b="1" dirty="0"/>
              <a:t>b) Courbe de demande agrégée</a:t>
            </a:r>
          </a:p>
        </p:txBody>
      </p:sp>
      <p:pic>
        <p:nvPicPr>
          <p:cNvPr id="9" name="Image 8" descr="macro_figure15-7_b.jpg"/>
          <p:cNvPicPr>
            <a:picLocks noChangeAspect="1"/>
          </p:cNvPicPr>
          <p:nvPr/>
        </p:nvPicPr>
        <p:blipFill>
          <a:blip r:embed="rId2"/>
          <a:stretch>
            <a:fillRect/>
          </a:stretch>
        </p:blipFill>
        <p:spPr>
          <a:xfrm>
            <a:off x="2286000" y="2057400"/>
            <a:ext cx="4648200" cy="4044102"/>
          </a:xfrm>
          <a:prstGeom prst="rect">
            <a:avLst/>
          </a:prstGeom>
        </p:spPr>
      </p:pic>
    </p:spTree>
    <p:extLst>
      <p:ext uri="{BB962C8B-B14F-4D97-AF65-F5344CB8AC3E}">
        <p14:creationId xmlns:p14="http://schemas.microsoft.com/office/powerpoint/2010/main" val="2140241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politique monétaire</a:t>
            </a:r>
            <a:br>
              <a:rPr lang="fr-CA" dirty="0"/>
            </a:br>
            <a:r>
              <a:rPr lang="fr-CA" dirty="0"/>
              <a:t>et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22</a:t>
            </a:fld>
            <a:endParaRPr lang="fr-CA" dirty="0"/>
          </a:p>
        </p:txBody>
      </p:sp>
      <p:sp>
        <p:nvSpPr>
          <p:cNvPr id="6" name="Espace réservé du contenu 5"/>
          <p:cNvSpPr>
            <a:spLocks noGrp="1"/>
          </p:cNvSpPr>
          <p:nvPr>
            <p:ph sz="quarter" idx="12"/>
          </p:nvPr>
        </p:nvSpPr>
        <p:spPr/>
        <p:txBody>
          <a:bodyPr/>
          <a:lstStyle/>
          <a:p>
            <a:r>
              <a:rPr lang="fr-CA" b="1" dirty="0"/>
              <a:t>Un régime de change flottant</a:t>
            </a:r>
          </a:p>
          <a:p>
            <a:pPr lvl="1">
              <a:buFont typeface="Arial"/>
              <a:buChar char="•"/>
            </a:pPr>
            <a:r>
              <a:rPr lang="fr-CA" b="1" dirty="0"/>
              <a:t>Régime de change flottant (ou flexible) </a:t>
            </a:r>
            <a:r>
              <a:rPr lang="fr-CA" dirty="0"/>
              <a:t>: Situation dans laquelle la banque centrale laisse le taux de change fluctuer librement.</a:t>
            </a:r>
          </a:p>
          <a:p>
            <a:pPr lvl="1">
              <a:buFont typeface="Arial"/>
              <a:buChar char="•"/>
            </a:pPr>
            <a:r>
              <a:rPr lang="fr-CA" dirty="0"/>
              <a:t>Quand le taux d’intérêt canadien devient inférieur au taux d’intérêt mondial, les épargnants canadiens et étrangers se détournent des actifs canadiens au profit des actifs étrangers.</a:t>
            </a:r>
          </a:p>
          <a:p>
            <a:endParaRPr lang="fr-CA" sz="2500" dirty="0"/>
          </a:p>
          <a:p>
            <a:pPr marL="457200" indent="-457200">
              <a:buFont typeface="Arial"/>
              <a:buChar char="•"/>
            </a:pPr>
            <a:endParaRPr lang="fr-CA" sz="2500" dirty="0"/>
          </a:p>
        </p:txBody>
      </p:sp>
    </p:spTree>
    <p:extLst>
      <p:ext uri="{BB962C8B-B14F-4D97-AF65-F5344CB8AC3E}">
        <p14:creationId xmlns:p14="http://schemas.microsoft.com/office/powerpoint/2010/main" val="2905710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politique monétaire</a:t>
            </a:r>
            <a:br>
              <a:rPr lang="fr-CA" dirty="0"/>
            </a:br>
            <a:r>
              <a:rPr lang="fr-CA" dirty="0"/>
              <a:t>et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23</a:t>
            </a:fld>
            <a:endParaRPr lang="fr-CA" dirty="0"/>
          </a:p>
        </p:txBody>
      </p:sp>
      <p:sp>
        <p:nvSpPr>
          <p:cNvPr id="6" name="Espace réservé du contenu 5"/>
          <p:cNvSpPr>
            <a:spLocks noGrp="1"/>
          </p:cNvSpPr>
          <p:nvPr>
            <p:ph sz="quarter" idx="12"/>
          </p:nvPr>
        </p:nvSpPr>
        <p:spPr>
          <a:xfrm>
            <a:off x="110944" y="1643050"/>
            <a:ext cx="8880656" cy="4449775"/>
          </a:xfrm>
        </p:spPr>
        <p:txBody>
          <a:bodyPr/>
          <a:lstStyle/>
          <a:p>
            <a:r>
              <a:rPr lang="fr-CA" b="1" dirty="0"/>
              <a:t>Un régime de change flottant (suite)</a:t>
            </a:r>
          </a:p>
          <a:p>
            <a:pPr lvl="1">
              <a:buFont typeface="Arial"/>
              <a:buChar char="•"/>
            </a:pPr>
            <a:r>
              <a:rPr lang="fr-CA" dirty="0"/>
              <a:t>L’offre de dollars canadiens augmente et leur demande diminue alors sur le marché des changes, ce qui provoque une diminution de la valeur du dollar et une baisse              du taux de change réel.</a:t>
            </a:r>
          </a:p>
          <a:p>
            <a:pPr lvl="1">
              <a:buFont typeface="Arial"/>
              <a:buChar char="•"/>
            </a:pPr>
            <a:r>
              <a:rPr lang="fr-CA" dirty="0"/>
              <a:t>Les exportations nettes canadiennes s’accroissent alors, ce qui fait augmenter davantage la quantité demandée de biens et de services.</a:t>
            </a:r>
          </a:p>
          <a:p>
            <a:endParaRPr lang="fr-CA" sz="2500" dirty="0"/>
          </a:p>
          <a:p>
            <a:pPr marL="457200" indent="-457200">
              <a:buFont typeface="Arial"/>
              <a:buChar char="•"/>
            </a:pPr>
            <a:endParaRPr lang="fr-CA" sz="2500" dirty="0"/>
          </a:p>
        </p:txBody>
      </p:sp>
    </p:spTree>
    <p:extLst>
      <p:ext uri="{BB962C8B-B14F-4D97-AF65-F5344CB8AC3E}">
        <p14:creationId xmlns:p14="http://schemas.microsoft.com/office/powerpoint/2010/main" val="2905710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politique monétaire</a:t>
            </a:r>
            <a:br>
              <a:rPr lang="fr-CA" dirty="0"/>
            </a:br>
            <a:r>
              <a:rPr lang="fr-CA" dirty="0"/>
              <a:t>et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24</a:t>
            </a:fld>
            <a:endParaRPr lang="fr-CA" dirty="0"/>
          </a:p>
        </p:txBody>
      </p:sp>
      <p:sp>
        <p:nvSpPr>
          <p:cNvPr id="6" name="Espace réservé du contenu 5"/>
          <p:cNvSpPr>
            <a:spLocks noGrp="1"/>
          </p:cNvSpPr>
          <p:nvPr>
            <p:ph sz="quarter" idx="12"/>
          </p:nvPr>
        </p:nvSpPr>
        <p:spPr/>
        <p:txBody>
          <a:bodyPr/>
          <a:lstStyle/>
          <a:p>
            <a:r>
              <a:rPr lang="fr-CA" b="1" dirty="0"/>
              <a:t>Un régime de change flottant (suite)</a:t>
            </a:r>
          </a:p>
          <a:p>
            <a:pPr lvl="1">
              <a:buFont typeface="Arial"/>
              <a:buChar char="•"/>
            </a:pPr>
            <a:r>
              <a:rPr lang="fr-CA" dirty="0"/>
              <a:t>Dans une petite économie ouverte, en régime de  change flottant, une injection monétaire par la Banque  du Canada provoque une dépréciation du dollar.</a:t>
            </a:r>
          </a:p>
          <a:p>
            <a:pPr lvl="1">
              <a:buFont typeface="Arial"/>
              <a:buChar char="•"/>
            </a:pPr>
            <a:r>
              <a:rPr lang="fr-CA" dirty="0"/>
              <a:t>Cette dépréciation stimule les exportations nettes          et entraîne une augmentation de la demande de biens et de services canadiens.</a:t>
            </a:r>
          </a:p>
        </p:txBody>
      </p:sp>
    </p:spTree>
    <p:extLst>
      <p:ext uri="{BB962C8B-B14F-4D97-AF65-F5344CB8AC3E}">
        <p14:creationId xmlns:p14="http://schemas.microsoft.com/office/powerpoint/2010/main" val="3761905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politique monétaire</a:t>
            </a:r>
            <a:br>
              <a:rPr lang="fr-CA" dirty="0"/>
            </a:br>
            <a:r>
              <a:rPr lang="fr-CA" dirty="0"/>
              <a:t>et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25</a:t>
            </a:fld>
            <a:endParaRPr lang="fr-CA" dirty="0"/>
          </a:p>
        </p:txBody>
      </p:sp>
      <p:sp>
        <p:nvSpPr>
          <p:cNvPr id="6" name="Espace réservé du contenu 5"/>
          <p:cNvSpPr>
            <a:spLocks noGrp="1"/>
          </p:cNvSpPr>
          <p:nvPr>
            <p:ph sz="quarter" idx="12"/>
          </p:nvPr>
        </p:nvSpPr>
        <p:spPr/>
        <p:txBody>
          <a:bodyPr/>
          <a:lstStyle/>
          <a:p>
            <a:r>
              <a:rPr lang="fr-CA" b="1" dirty="0"/>
              <a:t>Un régime de change flottant (suite)</a:t>
            </a:r>
          </a:p>
          <a:p>
            <a:pPr lvl="1">
              <a:buFont typeface="Arial"/>
              <a:buChar char="•"/>
            </a:pPr>
            <a:r>
              <a:rPr lang="fr-CA" dirty="0"/>
              <a:t>En plus des effets positifs de la baisse du taux d’intérêt sur l’investissement, une augmentation supplémentaire des exportations nettes se produit, par rapport à une économie fermée.</a:t>
            </a:r>
          </a:p>
          <a:p>
            <a:pPr lvl="1">
              <a:buFont typeface="Arial"/>
              <a:buChar char="•"/>
            </a:pPr>
            <a:r>
              <a:rPr lang="fr-CA" dirty="0"/>
              <a:t>L’injection monétaire en économie ouverte se solde par un déplacement vers la droite de la courbe de demande agrégée, lequel est plus accentué que dans une économie fermée.</a:t>
            </a:r>
          </a:p>
          <a:p>
            <a:pPr marL="457200" indent="-457200">
              <a:buFont typeface="Arial"/>
              <a:buChar char="•"/>
            </a:pPr>
            <a:endParaRPr lang="fr-CA" sz="2500" dirty="0"/>
          </a:p>
        </p:txBody>
      </p:sp>
    </p:spTree>
    <p:extLst>
      <p:ext uri="{BB962C8B-B14F-4D97-AF65-F5344CB8AC3E}">
        <p14:creationId xmlns:p14="http://schemas.microsoft.com/office/powerpoint/2010/main" val="552589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Tableau 15.1 : Les effets d’une injection monétaire : un résumé</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26</a:t>
            </a:fld>
            <a:endParaRPr lang="fr-CA" dirty="0"/>
          </a:p>
        </p:txBody>
      </p:sp>
      <p:pic>
        <p:nvPicPr>
          <p:cNvPr id="7" name="Espace réservé du contenu 6" descr="macro_tableau15-1_a.jpg"/>
          <p:cNvPicPr>
            <a:picLocks noGrp="1" noChangeAspect="1"/>
          </p:cNvPicPr>
          <p:nvPr>
            <p:ph sz="quarter" idx="12"/>
          </p:nvPr>
        </p:nvPicPr>
        <p:blipFill>
          <a:blip r:embed="rId2"/>
          <a:srcRect t="-15188" b="-15188"/>
          <a:stretch>
            <a:fillRect/>
          </a:stretch>
        </p:blipFill>
        <p:spPr>
          <a:xfrm>
            <a:off x="990600" y="1676400"/>
            <a:ext cx="7265104" cy="3754373"/>
          </a:xfrm>
        </p:spPr>
      </p:pic>
    </p:spTree>
    <p:extLst>
      <p:ext uri="{BB962C8B-B14F-4D97-AF65-F5344CB8AC3E}">
        <p14:creationId xmlns:p14="http://schemas.microsoft.com/office/powerpoint/2010/main" val="2181209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politique monétaire</a:t>
            </a:r>
            <a:br>
              <a:rPr lang="fr-CA" dirty="0"/>
            </a:br>
            <a:r>
              <a:rPr lang="fr-CA" dirty="0"/>
              <a:t>et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27</a:t>
            </a:fld>
            <a:endParaRPr lang="fr-CA" dirty="0"/>
          </a:p>
        </p:txBody>
      </p:sp>
      <p:sp>
        <p:nvSpPr>
          <p:cNvPr id="6" name="Espace réservé du contenu 5"/>
          <p:cNvSpPr>
            <a:spLocks noGrp="1"/>
          </p:cNvSpPr>
          <p:nvPr>
            <p:ph sz="quarter" idx="12"/>
          </p:nvPr>
        </p:nvSpPr>
        <p:spPr>
          <a:xfrm>
            <a:off x="110944" y="1643050"/>
            <a:ext cx="8652056" cy="4449775"/>
          </a:xfrm>
        </p:spPr>
        <p:txBody>
          <a:bodyPr/>
          <a:lstStyle/>
          <a:p>
            <a:r>
              <a:rPr lang="fr-CA" b="1" dirty="0"/>
              <a:t>Un régime de change fixe</a:t>
            </a:r>
          </a:p>
          <a:p>
            <a:pPr lvl="1">
              <a:buFont typeface="Arial"/>
              <a:buChar char="•"/>
            </a:pPr>
            <a:r>
              <a:rPr lang="fr-CA" b="1" dirty="0"/>
              <a:t>Régime de change fixe </a:t>
            </a:r>
            <a:r>
              <a:rPr lang="fr-CA" dirty="0"/>
              <a:t>: Situation dans laquelle                la banque centrale empêche le taux de change de   fluctuer en entreprenant des opérations sur le marché      des changes.</a:t>
            </a:r>
          </a:p>
          <a:p>
            <a:pPr lvl="1">
              <a:buFont typeface="Arial"/>
              <a:buChar char="•"/>
            </a:pPr>
            <a:r>
              <a:rPr lang="fr-CA" sz="2500" dirty="0"/>
              <a:t>La Banque du Canada ne peut simultanément choisir       le niveau de l’offre de monnaie et la valeur du dollar.</a:t>
            </a:r>
          </a:p>
          <a:p>
            <a:pPr lvl="1">
              <a:buFont typeface="Arial"/>
              <a:buChar char="•"/>
            </a:pPr>
            <a:r>
              <a:rPr lang="fr-CA" sz="2500" dirty="0"/>
              <a:t>En choisissant de faire varier la masse monétaire, elle   doit accepter que le taux de change fluctue.</a:t>
            </a:r>
          </a:p>
        </p:txBody>
      </p:sp>
      <p:sp>
        <p:nvSpPr>
          <p:cNvPr id="7" name="Multiply 6"/>
          <p:cNvSpPr/>
          <p:nvPr/>
        </p:nvSpPr>
        <p:spPr>
          <a:xfrm>
            <a:off x="971600" y="908720"/>
            <a:ext cx="6240376" cy="466399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381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Tableau 15.1 : Les effets d’une injection monétaire : un résumé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28</a:t>
            </a:fld>
            <a:endParaRPr lang="fr-CA" dirty="0"/>
          </a:p>
        </p:txBody>
      </p:sp>
      <p:pic>
        <p:nvPicPr>
          <p:cNvPr id="7" name="Espace réservé du contenu 6" descr="macro_tableau15-1_b.jpg"/>
          <p:cNvPicPr>
            <a:picLocks noGrp="1" noChangeAspect="1"/>
          </p:cNvPicPr>
          <p:nvPr>
            <p:ph sz="quarter" idx="12"/>
          </p:nvPr>
        </p:nvPicPr>
        <p:blipFill>
          <a:blip r:embed="rId2"/>
          <a:srcRect l="-26450" r="-26450"/>
          <a:stretch>
            <a:fillRect/>
          </a:stretch>
        </p:blipFill>
        <p:spPr>
          <a:xfrm>
            <a:off x="0" y="1524000"/>
            <a:ext cx="8994753" cy="4648200"/>
          </a:xfrm>
        </p:spPr>
      </p:pic>
    </p:spTree>
    <p:extLst>
      <p:ext uri="{BB962C8B-B14F-4D97-AF65-F5344CB8AC3E}">
        <p14:creationId xmlns:p14="http://schemas.microsoft.com/office/powerpoint/2010/main" val="2581086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effets de la politique budgétaire sur la demande agrégée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29</a:t>
            </a:fld>
            <a:endParaRPr lang="fr-CA" dirty="0"/>
          </a:p>
        </p:txBody>
      </p:sp>
      <p:sp>
        <p:nvSpPr>
          <p:cNvPr id="6" name="Espace réservé du contenu 5"/>
          <p:cNvSpPr>
            <a:spLocks noGrp="1"/>
          </p:cNvSpPr>
          <p:nvPr>
            <p:ph sz="quarter" idx="12"/>
          </p:nvPr>
        </p:nvSpPr>
        <p:spPr>
          <a:xfrm>
            <a:off x="110944" y="1643050"/>
            <a:ext cx="8880656" cy="4449775"/>
          </a:xfrm>
        </p:spPr>
        <p:txBody>
          <a:bodyPr/>
          <a:lstStyle/>
          <a:p>
            <a:pPr lvl="1"/>
            <a:r>
              <a:rPr lang="fr-CA" dirty="0"/>
              <a:t>Le gouvernement peut influer sur l’économie non seulement grâce à sa politique monétaire, mais également par le biais de sa politique budgétaire.</a:t>
            </a:r>
          </a:p>
          <a:p>
            <a:pPr lvl="1"/>
            <a:r>
              <a:rPr lang="fr-CA" b="1" dirty="0"/>
              <a:t>Politique budgétaire </a:t>
            </a:r>
            <a:r>
              <a:rPr lang="fr-CA" dirty="0"/>
              <a:t>: Politique relative au niveau général des dépenses publiques et des impôts.</a:t>
            </a:r>
          </a:p>
        </p:txBody>
      </p:sp>
    </p:spTree>
    <p:extLst>
      <p:ext uri="{BB962C8B-B14F-4D97-AF65-F5344CB8AC3E}">
        <p14:creationId xmlns:p14="http://schemas.microsoft.com/office/powerpoint/2010/main" val="493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CA" dirty="0"/>
              <a:t>Introduction</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a:t>
            </a:fld>
            <a:endParaRPr lang="fr-CA" dirty="0"/>
          </a:p>
        </p:txBody>
      </p:sp>
      <p:sp>
        <p:nvSpPr>
          <p:cNvPr id="7" name="Espace réservé du contenu 6"/>
          <p:cNvSpPr>
            <a:spLocks noGrp="1"/>
          </p:cNvSpPr>
          <p:nvPr>
            <p:ph sz="quarter" idx="12"/>
          </p:nvPr>
        </p:nvSpPr>
        <p:spPr/>
        <p:txBody>
          <a:bodyPr/>
          <a:lstStyle/>
          <a:p>
            <a:pPr lvl="1"/>
            <a:r>
              <a:rPr lang="fr-CA" dirty="0"/>
              <a:t>Nous allons nous pencher sur les effets des politiques monétaire et budgétaire sur la courbe de demande agrégée et, par le fait même, sur les fluctuations économiques à court terme.</a:t>
            </a:r>
          </a:p>
          <a:p>
            <a:pPr lvl="1"/>
            <a:r>
              <a:rPr lang="fr-CA" dirty="0"/>
              <a:t>Les effets de ces politiques dépendent du degré d’ouverture de l’économie en matière de commerce et  de mouvements de capitaux.</a:t>
            </a:r>
          </a:p>
          <a:p>
            <a:pPr lvl="1"/>
            <a:r>
              <a:rPr lang="fr-CA" dirty="0"/>
              <a:t>Au-delà des politiques budgétaire et monétaire,             de multiples facteurs influent sur la demande agrégée : en particulier, le niveau désiré des dépenses                des ménages et des entreprises.</a:t>
            </a:r>
          </a:p>
        </p:txBody>
      </p:sp>
      <p:sp>
        <p:nvSpPr>
          <p:cNvPr id="5" name="Espace réservé du texte 4"/>
          <p:cNvSpPr>
            <a:spLocks noGrp="1"/>
          </p:cNvSpPr>
          <p:nvPr>
            <p:ph type="body" sz="quarter" idx="13"/>
          </p:nvPr>
        </p:nvSpPr>
        <p:spPr/>
        <p:txBody>
          <a:bodyPr/>
          <a:lstStyle/>
          <a:p>
            <a:r>
              <a:rPr lang="fr-CA" dirty="0"/>
              <a:t>15</a:t>
            </a:r>
          </a:p>
        </p:txBody>
      </p:sp>
    </p:spTree>
    <p:extLst>
      <p:ext uri="{BB962C8B-B14F-4D97-AF65-F5344CB8AC3E}">
        <p14:creationId xmlns:p14="http://schemas.microsoft.com/office/powerpoint/2010/main" val="2277785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effets de la politique budgétaire sur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30</a:t>
            </a:fld>
            <a:endParaRPr lang="fr-CA" dirty="0"/>
          </a:p>
        </p:txBody>
      </p:sp>
      <p:sp>
        <p:nvSpPr>
          <p:cNvPr id="6" name="Espace réservé du contenu 5"/>
          <p:cNvSpPr>
            <a:spLocks noGrp="1"/>
          </p:cNvSpPr>
          <p:nvPr>
            <p:ph sz="quarter" idx="12"/>
          </p:nvPr>
        </p:nvSpPr>
        <p:spPr>
          <a:xfrm>
            <a:off x="110944" y="1643050"/>
            <a:ext cx="8804455" cy="4449775"/>
          </a:xfrm>
        </p:spPr>
        <p:txBody>
          <a:bodyPr/>
          <a:lstStyle/>
          <a:p>
            <a:r>
              <a:rPr lang="fr-CA" b="1" dirty="0"/>
              <a:t>Les variations des dépenses publiques</a:t>
            </a:r>
          </a:p>
          <a:p>
            <a:pPr lvl="1">
              <a:buFont typeface="Arial"/>
              <a:buChar char="•"/>
            </a:pPr>
            <a:r>
              <a:rPr lang="fr-CA" dirty="0"/>
              <a:t>Deux effets macroéconomiques engendrent une variation de la demande agrégée qui est différente de la variation des dépenses publiques :</a:t>
            </a:r>
          </a:p>
          <a:p>
            <a:pPr lvl="2">
              <a:buFont typeface="Arial"/>
              <a:buChar char="•"/>
            </a:pPr>
            <a:r>
              <a:rPr lang="fr-CA" dirty="0"/>
              <a:t>L’effet multiplicateur.</a:t>
            </a:r>
          </a:p>
          <a:p>
            <a:pPr lvl="2">
              <a:buFont typeface="Arial"/>
              <a:buChar char="•"/>
            </a:pPr>
            <a:r>
              <a:rPr lang="fr-CA" dirty="0"/>
              <a:t>L’effet d’éviction.</a:t>
            </a:r>
            <a:endParaRPr lang="fr-CA" b="1" dirty="0"/>
          </a:p>
          <a:p>
            <a:pPr lvl="1">
              <a:buFont typeface="Arial"/>
              <a:buChar char="•"/>
            </a:pPr>
            <a:r>
              <a:rPr lang="fr-CA" b="1" dirty="0"/>
              <a:t>Effet multiplicateur </a:t>
            </a:r>
            <a:r>
              <a:rPr lang="fr-CA" dirty="0"/>
              <a:t>: Augmentation supplémentaire       de la demande agrégée qui se produit lorsqu’une politique budgétaire expansionniste provoque une hausse           des revenus et, donc, des dépenses de consommation. </a:t>
            </a:r>
          </a:p>
          <a:p>
            <a:pPr marL="457200" indent="-457200">
              <a:buFont typeface="Arial"/>
              <a:buChar char="•"/>
            </a:pPr>
            <a:endParaRPr lang="fr-CA" sz="2800" b="1" dirty="0"/>
          </a:p>
        </p:txBody>
      </p:sp>
    </p:spTree>
    <p:extLst>
      <p:ext uri="{BB962C8B-B14F-4D97-AF65-F5344CB8AC3E}">
        <p14:creationId xmlns:p14="http://schemas.microsoft.com/office/powerpoint/2010/main" val="1016176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15.8 : L’effet multiplicateur</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31</a:t>
            </a:fld>
            <a:endParaRPr lang="fr-CA" dirty="0"/>
          </a:p>
        </p:txBody>
      </p:sp>
      <p:pic>
        <p:nvPicPr>
          <p:cNvPr id="7" name="Espace réservé du contenu 6" descr="macro_figure15-8.jpg"/>
          <p:cNvPicPr>
            <a:picLocks noGrp="1" noChangeAspect="1"/>
          </p:cNvPicPr>
          <p:nvPr>
            <p:ph sz="quarter" idx="12"/>
          </p:nvPr>
        </p:nvPicPr>
        <p:blipFill>
          <a:blip r:embed="rId2"/>
          <a:srcRect l="-22419" r="-22419"/>
          <a:stretch>
            <a:fillRect/>
          </a:stretch>
        </p:blipFill>
        <p:spPr>
          <a:xfrm>
            <a:off x="152400" y="1524000"/>
            <a:ext cx="8847298" cy="4572000"/>
          </a:xfrm>
        </p:spPr>
      </p:pic>
    </p:spTree>
    <p:extLst>
      <p:ext uri="{BB962C8B-B14F-4D97-AF65-F5344CB8AC3E}">
        <p14:creationId xmlns:p14="http://schemas.microsoft.com/office/powerpoint/2010/main" val="1564078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effets de la politique budgétaire sur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32</a:t>
            </a:fld>
            <a:endParaRPr lang="fr-CA" dirty="0"/>
          </a:p>
        </p:txBody>
      </p:sp>
      <p:sp>
        <p:nvSpPr>
          <p:cNvPr id="6" name="Espace réservé du contenu 5"/>
          <p:cNvSpPr>
            <a:spLocks noGrp="1"/>
          </p:cNvSpPr>
          <p:nvPr>
            <p:ph sz="quarter" idx="12"/>
          </p:nvPr>
        </p:nvSpPr>
        <p:spPr>
          <a:xfrm>
            <a:off x="110944" y="1643050"/>
            <a:ext cx="8804455" cy="4449775"/>
          </a:xfrm>
        </p:spPr>
        <p:txBody>
          <a:bodyPr/>
          <a:lstStyle/>
          <a:p>
            <a:pPr marL="90000">
              <a:spcBef>
                <a:spcPts val="600"/>
              </a:spcBef>
              <a:spcAft>
                <a:spcPts val="300"/>
              </a:spcAft>
            </a:pPr>
            <a:r>
              <a:rPr lang="fr-CA" b="1" dirty="0"/>
              <a:t>La mathématique du multiplicateur                            des dépenses publiques</a:t>
            </a:r>
          </a:p>
          <a:p>
            <a:pPr marL="442425" lvl="2">
              <a:spcBef>
                <a:spcPts val="600"/>
              </a:spcBef>
              <a:buFont typeface="Arial"/>
              <a:buChar char="•"/>
            </a:pPr>
            <a:r>
              <a:rPr lang="fr-CA" sz="2500" dirty="0"/>
              <a:t>Le paramètre essentiel de cette formule est la propension marginale à consommer (</a:t>
            </a:r>
            <a:r>
              <a:rPr lang="fr-CA" sz="2500" i="1" dirty="0" err="1"/>
              <a:t>PmC</a:t>
            </a:r>
            <a:r>
              <a:rPr lang="fr-CA" sz="2500" dirty="0"/>
              <a:t>), soit la fraction du revenu additionnel des ménages consacrée à la consommation plutôt qu’à l’épargne.</a:t>
            </a:r>
          </a:p>
          <a:p>
            <a:pPr marL="442425" lvl="2">
              <a:spcBef>
                <a:spcPts val="600"/>
              </a:spcBef>
              <a:buFont typeface="Arial"/>
              <a:buChar char="•"/>
            </a:pPr>
            <a:r>
              <a:rPr lang="fr-CA" sz="2500" dirty="0"/>
              <a:t>Si la propension marginale est égale à 0,75 $,                les travailleurs et les entrepreneurs de la construction, lorsqu’ils reçoivent cinq milliards de dollars de contrats gouvernementaux, vont augmenter leur consommation de 0,75 $ × 5 milliards, soit 3,75 milliards de dollars. </a:t>
            </a:r>
          </a:p>
          <a:p>
            <a:pPr marL="457200" indent="-457200">
              <a:buFont typeface="Arial"/>
              <a:buChar char="•"/>
            </a:pPr>
            <a:endParaRPr lang="fr-CA" sz="2500" dirty="0"/>
          </a:p>
          <a:p>
            <a:pPr marL="457200" indent="-457200">
              <a:buFont typeface="Arial"/>
              <a:buChar char="•"/>
            </a:pPr>
            <a:endParaRPr lang="fr-CA" sz="2800" b="1" dirty="0"/>
          </a:p>
        </p:txBody>
      </p:sp>
    </p:spTree>
    <p:extLst>
      <p:ext uri="{BB962C8B-B14F-4D97-AF65-F5344CB8AC3E}">
        <p14:creationId xmlns:p14="http://schemas.microsoft.com/office/powerpoint/2010/main" val="86273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effets de la politique budgétaire sur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33</a:t>
            </a:fld>
            <a:endParaRPr lang="fr-CA" dirty="0"/>
          </a:p>
        </p:txBody>
      </p:sp>
      <p:sp>
        <p:nvSpPr>
          <p:cNvPr id="6" name="Espace réservé du contenu 5"/>
          <p:cNvSpPr>
            <a:spLocks noGrp="1"/>
          </p:cNvSpPr>
          <p:nvPr>
            <p:ph sz="quarter" idx="12"/>
          </p:nvPr>
        </p:nvSpPr>
        <p:spPr/>
        <p:txBody>
          <a:bodyPr/>
          <a:lstStyle/>
          <a:p>
            <a:pPr>
              <a:spcBef>
                <a:spcPts val="600"/>
              </a:spcBef>
              <a:spcAft>
                <a:spcPts val="300"/>
              </a:spcAft>
            </a:pPr>
            <a:r>
              <a:rPr lang="fr-CA" b="1" dirty="0"/>
              <a:t>La mathématique du multiplicateur                           des dépenses publiques (suite)</a:t>
            </a:r>
          </a:p>
          <a:p>
            <a:pPr>
              <a:lnSpc>
                <a:spcPct val="80000"/>
              </a:lnSpc>
            </a:pPr>
            <a:endParaRPr lang="fr-CA" sz="2500" dirty="0"/>
          </a:p>
          <a:p>
            <a:pPr marL="457200" indent="-457200">
              <a:lnSpc>
                <a:spcPct val="80000"/>
              </a:lnSpc>
              <a:buFont typeface="Arial"/>
              <a:buChar char="•"/>
            </a:pPr>
            <a:endParaRPr lang="fr-CA" sz="2800" b="1" dirty="0"/>
          </a:p>
        </p:txBody>
      </p:sp>
      <p:sp>
        <p:nvSpPr>
          <p:cNvPr id="7" name="Rectangle 7"/>
          <p:cNvSpPr>
            <a:spLocks noChangeArrowheads="1"/>
          </p:cNvSpPr>
          <p:nvPr/>
        </p:nvSpPr>
        <p:spPr bwMode="auto">
          <a:xfrm>
            <a:off x="323528" y="2636912"/>
            <a:ext cx="8640960" cy="2446823"/>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rgbClr val="00B8FF"/>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ct val="20000"/>
              </a:spcBef>
              <a:spcAft>
                <a:spcPct val="20000"/>
              </a:spcAft>
              <a:tabLst>
                <a:tab pos="4564063" algn="r"/>
                <a:tab pos="4741863" algn="l"/>
              </a:tabLst>
            </a:pPr>
            <a:r>
              <a:rPr lang="fr-FR" sz="1700" dirty="0">
                <a:solidFill>
                  <a:schemeClr val="tx1"/>
                </a:solidFill>
              </a:rPr>
              <a:t>Variations des dépenses publiques	=	5 milliards de dollars</a:t>
            </a:r>
          </a:p>
          <a:p>
            <a:pPr>
              <a:spcBef>
                <a:spcPct val="20000"/>
              </a:spcBef>
              <a:spcAft>
                <a:spcPct val="20000"/>
              </a:spcAft>
              <a:tabLst>
                <a:tab pos="4564063" algn="r"/>
                <a:tab pos="4741863" algn="l"/>
              </a:tabLst>
            </a:pPr>
            <a:r>
              <a:rPr lang="fr-FR" sz="1700" dirty="0">
                <a:solidFill>
                  <a:schemeClr val="tx1"/>
                </a:solidFill>
              </a:rPr>
              <a:t>Première augmentation de la consommation	=	</a:t>
            </a:r>
            <a:r>
              <a:rPr lang="fr-FR" sz="1700" i="1" dirty="0" err="1">
                <a:solidFill>
                  <a:schemeClr val="tx1"/>
                </a:solidFill>
              </a:rPr>
              <a:t>PmC</a:t>
            </a:r>
            <a:r>
              <a:rPr lang="fr-FR" sz="1700" dirty="0">
                <a:solidFill>
                  <a:schemeClr val="tx1"/>
                </a:solidFill>
              </a:rPr>
              <a:t>  × 5 milliards de dollars</a:t>
            </a:r>
          </a:p>
          <a:p>
            <a:pPr>
              <a:spcBef>
                <a:spcPct val="20000"/>
              </a:spcBef>
              <a:spcAft>
                <a:spcPct val="20000"/>
              </a:spcAft>
              <a:tabLst>
                <a:tab pos="4564063" algn="r"/>
                <a:tab pos="4741863" algn="l"/>
              </a:tabLst>
            </a:pPr>
            <a:r>
              <a:rPr lang="fr-FR" sz="1700" dirty="0">
                <a:solidFill>
                  <a:schemeClr val="tx1"/>
                </a:solidFill>
              </a:rPr>
              <a:t>Deuxième augmentation de la consommation 	=	</a:t>
            </a:r>
            <a:r>
              <a:rPr lang="fr-FR" sz="1700" i="1" dirty="0" err="1">
                <a:solidFill>
                  <a:schemeClr val="tx1"/>
                </a:solidFill>
              </a:rPr>
              <a:t>PmC</a:t>
            </a:r>
            <a:r>
              <a:rPr lang="fr-FR" sz="500" i="1" dirty="0">
                <a:solidFill>
                  <a:schemeClr val="tx1"/>
                </a:solidFill>
              </a:rPr>
              <a:t> </a:t>
            </a:r>
            <a:r>
              <a:rPr lang="fr-FR" sz="1700" baseline="30000" dirty="0">
                <a:solidFill>
                  <a:schemeClr val="tx1"/>
                </a:solidFill>
              </a:rPr>
              <a:t>2</a:t>
            </a:r>
            <a:r>
              <a:rPr lang="fr-FR" sz="1700" dirty="0">
                <a:solidFill>
                  <a:schemeClr val="tx1"/>
                </a:solidFill>
              </a:rPr>
              <a:t> × 5 milliards de dollars</a:t>
            </a:r>
          </a:p>
          <a:p>
            <a:pPr>
              <a:spcBef>
                <a:spcPct val="20000"/>
              </a:spcBef>
              <a:spcAft>
                <a:spcPct val="20000"/>
              </a:spcAft>
              <a:tabLst>
                <a:tab pos="4564063" algn="r"/>
                <a:tab pos="4741863" algn="l"/>
              </a:tabLst>
            </a:pPr>
            <a:r>
              <a:rPr lang="fr-FR" sz="1700" dirty="0">
                <a:solidFill>
                  <a:schemeClr val="tx1"/>
                </a:solidFill>
              </a:rPr>
              <a:t>Troisième augmentation de la consommation 	=	</a:t>
            </a:r>
            <a:r>
              <a:rPr lang="fr-FR" sz="1700" i="1" dirty="0" err="1">
                <a:solidFill>
                  <a:schemeClr val="tx1"/>
                </a:solidFill>
              </a:rPr>
              <a:t>PmC</a:t>
            </a:r>
            <a:r>
              <a:rPr lang="fr-FR" sz="500" i="1" dirty="0">
                <a:solidFill>
                  <a:schemeClr val="tx1"/>
                </a:solidFill>
              </a:rPr>
              <a:t> </a:t>
            </a:r>
            <a:r>
              <a:rPr lang="fr-FR" sz="1700" baseline="30000" dirty="0">
                <a:solidFill>
                  <a:schemeClr val="tx1"/>
                </a:solidFill>
              </a:rPr>
              <a:t>3</a:t>
            </a:r>
            <a:r>
              <a:rPr lang="fr-FR" sz="1700" dirty="0">
                <a:solidFill>
                  <a:schemeClr val="tx1"/>
                </a:solidFill>
              </a:rPr>
              <a:t> × 5 milliards de dollars</a:t>
            </a:r>
          </a:p>
          <a:p>
            <a:pPr>
              <a:spcBef>
                <a:spcPct val="20000"/>
              </a:spcBef>
              <a:spcAft>
                <a:spcPct val="20000"/>
              </a:spcAft>
              <a:tabLst>
                <a:tab pos="4564063" algn="r"/>
                <a:tab pos="4741863" algn="l"/>
              </a:tabLst>
            </a:pPr>
            <a:endParaRPr lang="fr-FR" sz="1700" dirty="0">
              <a:solidFill>
                <a:schemeClr val="tx1"/>
              </a:solidFill>
            </a:endParaRPr>
          </a:p>
          <a:p>
            <a:pPr>
              <a:spcBef>
                <a:spcPct val="20000"/>
              </a:spcBef>
              <a:spcAft>
                <a:spcPct val="20000"/>
              </a:spcAft>
              <a:tabLst>
                <a:tab pos="4564063" algn="r"/>
                <a:tab pos="4741863" algn="l"/>
              </a:tabLst>
            </a:pPr>
            <a:r>
              <a:rPr lang="fr-FR" sz="1700" dirty="0">
                <a:solidFill>
                  <a:schemeClr val="tx1"/>
                </a:solidFill>
              </a:rPr>
              <a:t>Effet total sur la demande	=	(1 + </a:t>
            </a:r>
            <a:r>
              <a:rPr lang="fr-FR" sz="1700" i="1" dirty="0" err="1">
                <a:solidFill>
                  <a:schemeClr val="tx1"/>
                </a:solidFill>
              </a:rPr>
              <a:t>PmC</a:t>
            </a:r>
            <a:r>
              <a:rPr lang="fr-FR" sz="1700" dirty="0">
                <a:solidFill>
                  <a:schemeClr val="tx1"/>
                </a:solidFill>
              </a:rPr>
              <a:t> + </a:t>
            </a:r>
            <a:r>
              <a:rPr lang="fr-FR" sz="1700" i="1" dirty="0" err="1">
                <a:solidFill>
                  <a:schemeClr val="tx1"/>
                </a:solidFill>
              </a:rPr>
              <a:t>PmC</a:t>
            </a:r>
            <a:r>
              <a:rPr lang="fr-FR" sz="500" i="1" dirty="0">
                <a:solidFill>
                  <a:schemeClr val="tx1"/>
                </a:solidFill>
              </a:rPr>
              <a:t> </a:t>
            </a:r>
            <a:r>
              <a:rPr lang="fr-FR" sz="1700" baseline="30000" dirty="0">
                <a:solidFill>
                  <a:schemeClr val="tx1"/>
                </a:solidFill>
              </a:rPr>
              <a:t>2 </a:t>
            </a:r>
            <a:r>
              <a:rPr lang="fr-FR" sz="1700" dirty="0">
                <a:solidFill>
                  <a:schemeClr val="tx1"/>
                </a:solidFill>
              </a:rPr>
              <a:t>+</a:t>
            </a:r>
            <a:r>
              <a:rPr lang="fr-FR" sz="1700" baseline="30000" dirty="0">
                <a:solidFill>
                  <a:schemeClr val="tx1"/>
                </a:solidFill>
              </a:rPr>
              <a:t> </a:t>
            </a:r>
            <a:r>
              <a:rPr lang="fr-FR" sz="1700" i="1" dirty="0" err="1">
                <a:solidFill>
                  <a:schemeClr val="tx1"/>
                </a:solidFill>
              </a:rPr>
              <a:t>PmC</a:t>
            </a:r>
            <a:r>
              <a:rPr lang="fr-FR" sz="500" i="1" dirty="0">
                <a:solidFill>
                  <a:schemeClr val="tx1"/>
                </a:solidFill>
              </a:rPr>
              <a:t> </a:t>
            </a:r>
            <a:r>
              <a:rPr lang="fr-FR" sz="1700" baseline="30000" dirty="0">
                <a:solidFill>
                  <a:schemeClr val="tx1"/>
                </a:solidFill>
              </a:rPr>
              <a:t>3 </a:t>
            </a:r>
            <a:r>
              <a:rPr lang="fr-FR" sz="1700" dirty="0">
                <a:solidFill>
                  <a:schemeClr val="tx1"/>
                </a:solidFill>
              </a:rPr>
              <a:t>+ …)</a:t>
            </a:r>
            <a:br>
              <a:rPr lang="fr-FR" sz="1700" dirty="0">
                <a:solidFill>
                  <a:schemeClr val="tx1"/>
                </a:solidFill>
              </a:rPr>
            </a:br>
            <a:r>
              <a:rPr lang="fr-FR" sz="1700" dirty="0">
                <a:solidFill>
                  <a:schemeClr val="tx1"/>
                </a:solidFill>
              </a:rPr>
              <a:t>		× 5 milliards de dollars</a:t>
            </a:r>
          </a:p>
        </p:txBody>
      </p:sp>
      <p:sp>
        <p:nvSpPr>
          <p:cNvPr id="8" name="Line 8"/>
          <p:cNvSpPr>
            <a:spLocks noChangeShapeType="1"/>
          </p:cNvSpPr>
          <p:nvPr/>
        </p:nvSpPr>
        <p:spPr bwMode="auto">
          <a:xfrm>
            <a:off x="399727" y="4278387"/>
            <a:ext cx="7994907" cy="0"/>
          </a:xfrm>
          <a:prstGeom prst="line">
            <a:avLst/>
          </a:prstGeom>
          <a:noFill/>
          <a:ln w="1587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
                <a:noFill/>
              </a14:hiddenFill>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488793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effets de la politique budgétaire sur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34</a:t>
            </a:fld>
            <a:endParaRPr lang="fr-CA" dirty="0"/>
          </a:p>
        </p:txBody>
      </p:sp>
      <p:sp>
        <p:nvSpPr>
          <p:cNvPr id="6" name="Espace réservé du contenu 5"/>
          <p:cNvSpPr>
            <a:spLocks noGrp="1"/>
          </p:cNvSpPr>
          <p:nvPr>
            <p:ph sz="quarter" idx="12"/>
          </p:nvPr>
        </p:nvSpPr>
        <p:spPr/>
        <p:txBody>
          <a:bodyPr/>
          <a:lstStyle/>
          <a:p>
            <a:pPr>
              <a:spcBef>
                <a:spcPts val="600"/>
              </a:spcBef>
              <a:spcAft>
                <a:spcPts val="300"/>
              </a:spcAft>
            </a:pPr>
            <a:r>
              <a:rPr lang="fr-CA" b="1" dirty="0"/>
              <a:t>La mathématique du multiplicateur                           des dépenses publiques (suite)</a:t>
            </a:r>
          </a:p>
          <a:p>
            <a:pPr lvl="1">
              <a:spcBef>
                <a:spcPts val="600"/>
              </a:spcBef>
              <a:buFont typeface="Arial"/>
              <a:buChar char="•"/>
            </a:pPr>
            <a:r>
              <a:rPr lang="fr-CA" sz="2400" dirty="0"/>
              <a:t>Pour calculer les retombées totales sur la demande, il suffit d’additionner tous les effets.</a:t>
            </a:r>
          </a:p>
          <a:p>
            <a:pPr lvl="1">
              <a:spcBef>
                <a:spcPts val="600"/>
              </a:spcBef>
              <a:buFont typeface="Arial"/>
              <a:buChar char="•"/>
            </a:pPr>
            <a:r>
              <a:rPr lang="fr-CA" sz="2500" dirty="0"/>
              <a:t>Multiplicateur = 1 + </a:t>
            </a:r>
            <a:r>
              <a:rPr lang="fr-CA" sz="2500" i="1" dirty="0" err="1"/>
              <a:t>PmC</a:t>
            </a:r>
            <a:r>
              <a:rPr lang="fr-CA" sz="2500" dirty="0"/>
              <a:t> + </a:t>
            </a:r>
            <a:r>
              <a:rPr lang="fr-CA" sz="2500" i="1" dirty="0"/>
              <a:t>PmC</a:t>
            </a:r>
            <a:r>
              <a:rPr lang="fr-CA" sz="2500" baseline="30000" dirty="0"/>
              <a:t>2</a:t>
            </a:r>
            <a:r>
              <a:rPr lang="fr-CA" sz="2500" dirty="0"/>
              <a:t> + </a:t>
            </a:r>
            <a:r>
              <a:rPr lang="fr-CA" sz="2500" i="1" dirty="0"/>
              <a:t>PmC</a:t>
            </a:r>
            <a:r>
              <a:rPr lang="fr-CA" sz="2500" baseline="30000" dirty="0"/>
              <a:t>3</a:t>
            </a:r>
            <a:r>
              <a:rPr lang="fr-CA" sz="2500" dirty="0"/>
              <a:t> +</a:t>
            </a:r>
            <a:r>
              <a:rPr lang="fr-CA" dirty="0"/>
              <a:t> …</a:t>
            </a:r>
          </a:p>
          <a:p>
            <a:pPr lvl="1">
              <a:spcBef>
                <a:spcPts val="600"/>
              </a:spcBef>
              <a:buFont typeface="Arial"/>
              <a:buChar char="•"/>
            </a:pPr>
            <a:r>
              <a:rPr lang="fr-CA" sz="2500" dirty="0"/>
              <a:t>Multiplicateur = 1/(1 – </a:t>
            </a:r>
            <a:r>
              <a:rPr lang="fr-CA" sz="2500" i="1" dirty="0" err="1"/>
              <a:t>PmC</a:t>
            </a:r>
            <a:r>
              <a:rPr lang="fr-CA" sz="2500" dirty="0"/>
              <a:t>)</a:t>
            </a:r>
          </a:p>
          <a:p>
            <a:pPr lvl="1">
              <a:spcBef>
                <a:spcPts val="600"/>
              </a:spcBef>
              <a:buFont typeface="Arial"/>
              <a:buChar char="•"/>
            </a:pPr>
            <a:r>
              <a:rPr lang="fr-CA" sz="2500" dirty="0"/>
              <a:t>Si la </a:t>
            </a:r>
            <a:r>
              <a:rPr lang="fr-CA" sz="2500" i="1" dirty="0" err="1"/>
              <a:t>PmC</a:t>
            </a:r>
            <a:r>
              <a:rPr lang="fr-CA" sz="2500" i="1" dirty="0"/>
              <a:t> </a:t>
            </a:r>
            <a:r>
              <a:rPr lang="fr-CA" sz="2500" dirty="0"/>
              <a:t>= 0,75 $, le multiplicateur = 1/(1 – 0,75 $) = 4</a:t>
            </a:r>
          </a:p>
          <a:p>
            <a:pPr lvl="1">
              <a:spcBef>
                <a:spcPts val="600"/>
              </a:spcBef>
              <a:buFont typeface="Arial"/>
              <a:buChar char="•"/>
            </a:pPr>
            <a:r>
              <a:rPr lang="fr-CA" sz="2500" dirty="0"/>
              <a:t>Multiplicateur dans une économie ouverte =                   1/(1 – </a:t>
            </a:r>
            <a:r>
              <a:rPr lang="fr-CA" sz="2500" i="1" dirty="0" err="1"/>
              <a:t>PmC</a:t>
            </a:r>
            <a:r>
              <a:rPr lang="fr-CA" sz="2500" i="1" dirty="0"/>
              <a:t> + </a:t>
            </a:r>
            <a:r>
              <a:rPr lang="fr-CA" sz="2500" i="1" dirty="0" err="1"/>
              <a:t>PmI</a:t>
            </a:r>
            <a:r>
              <a:rPr lang="fr-CA" sz="2500" dirty="0"/>
              <a:t>)</a:t>
            </a:r>
          </a:p>
          <a:p>
            <a:pPr marL="457200" indent="-457200">
              <a:buFont typeface="Arial"/>
              <a:buChar char="•"/>
            </a:pPr>
            <a:endParaRPr lang="fr-CA" sz="2500" dirty="0"/>
          </a:p>
          <a:p>
            <a:pPr marL="457200" indent="-457200">
              <a:buFont typeface="Arial"/>
              <a:buChar char="•"/>
            </a:pPr>
            <a:endParaRPr lang="fr-CA" sz="2500" dirty="0"/>
          </a:p>
          <a:p>
            <a:pPr marL="457200" indent="-457200">
              <a:buFont typeface="Arial"/>
              <a:buChar char="•"/>
            </a:pPr>
            <a:endParaRPr lang="fr-CA" sz="2800" b="1" dirty="0"/>
          </a:p>
        </p:txBody>
      </p:sp>
    </p:spTree>
    <p:extLst>
      <p:ext uri="{BB962C8B-B14F-4D97-AF65-F5344CB8AC3E}">
        <p14:creationId xmlns:p14="http://schemas.microsoft.com/office/powerpoint/2010/main" val="35914615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effets de la politique budgétaire sur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35</a:t>
            </a:fld>
            <a:endParaRPr lang="fr-CA" dirty="0"/>
          </a:p>
        </p:txBody>
      </p:sp>
      <p:sp>
        <p:nvSpPr>
          <p:cNvPr id="6" name="Espace réservé du contenu 5"/>
          <p:cNvSpPr>
            <a:spLocks noGrp="1"/>
          </p:cNvSpPr>
          <p:nvPr>
            <p:ph sz="quarter" idx="12"/>
          </p:nvPr>
        </p:nvSpPr>
        <p:spPr/>
        <p:txBody>
          <a:bodyPr/>
          <a:lstStyle/>
          <a:p>
            <a:pPr>
              <a:spcBef>
                <a:spcPts val="600"/>
              </a:spcBef>
              <a:spcAft>
                <a:spcPts val="300"/>
              </a:spcAft>
            </a:pPr>
            <a:r>
              <a:rPr lang="fr-CA" b="1" dirty="0"/>
              <a:t>D’autres applications de l’effet multiplicateur</a:t>
            </a:r>
            <a:endParaRPr lang="fr-CA" sz="2500" dirty="0"/>
          </a:p>
          <a:p>
            <a:pPr lvl="1">
              <a:spcBef>
                <a:spcPts val="600"/>
              </a:spcBef>
              <a:buFont typeface="Arial"/>
              <a:buChar char="•"/>
            </a:pPr>
            <a:r>
              <a:rPr lang="fr-CA" dirty="0"/>
              <a:t>L’effet multiplicateur ne se limite pas aux dépenses gouvernementales, mais s’applique à tout événement modifiant les dépenses de chacune des composantes </a:t>
            </a:r>
            <a:br>
              <a:rPr lang="fr-CA" dirty="0"/>
            </a:br>
            <a:r>
              <a:rPr lang="fr-CA" dirty="0"/>
              <a:t>du PIB : consommation, investissements, dépenses publiques ou exportations nettes.</a:t>
            </a:r>
          </a:p>
          <a:p>
            <a:pPr marL="457200" indent="-457200">
              <a:buFont typeface="Arial"/>
              <a:buChar char="•"/>
            </a:pPr>
            <a:endParaRPr lang="fr-CA" sz="2800" b="1" dirty="0"/>
          </a:p>
        </p:txBody>
      </p:sp>
    </p:spTree>
    <p:extLst>
      <p:ext uri="{BB962C8B-B14F-4D97-AF65-F5344CB8AC3E}">
        <p14:creationId xmlns:p14="http://schemas.microsoft.com/office/powerpoint/2010/main" val="3218638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effets de la politique budgétaire sur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36</a:t>
            </a:fld>
            <a:endParaRPr lang="fr-CA" dirty="0"/>
          </a:p>
        </p:txBody>
      </p:sp>
      <p:sp>
        <p:nvSpPr>
          <p:cNvPr id="6" name="Espace réservé du contenu 5"/>
          <p:cNvSpPr>
            <a:spLocks noGrp="1"/>
          </p:cNvSpPr>
          <p:nvPr>
            <p:ph sz="quarter" idx="12"/>
          </p:nvPr>
        </p:nvSpPr>
        <p:spPr>
          <a:xfrm>
            <a:off x="110944" y="1643050"/>
            <a:ext cx="8880656" cy="4449775"/>
          </a:xfrm>
        </p:spPr>
        <p:txBody>
          <a:bodyPr/>
          <a:lstStyle/>
          <a:p>
            <a:pPr>
              <a:spcBef>
                <a:spcPts val="600"/>
              </a:spcBef>
              <a:spcAft>
                <a:spcPts val="300"/>
              </a:spcAft>
            </a:pPr>
            <a:r>
              <a:rPr lang="fr-CA" b="1" dirty="0"/>
              <a:t>L’effet d’éviction</a:t>
            </a:r>
          </a:p>
          <a:p>
            <a:pPr lvl="1">
              <a:spcBef>
                <a:spcPts val="600"/>
              </a:spcBef>
              <a:buFont typeface="Arial"/>
              <a:buChar char="•"/>
            </a:pPr>
            <a:r>
              <a:rPr lang="fr-CA" sz="2400" b="1" dirty="0"/>
              <a:t>Effet d’éviction sur les investissements</a:t>
            </a:r>
            <a:r>
              <a:rPr lang="fr-CA" sz="2400" dirty="0"/>
              <a:t> : </a:t>
            </a:r>
            <a:br>
              <a:rPr lang="fr-CA" sz="2400" dirty="0"/>
            </a:br>
            <a:r>
              <a:rPr lang="fr-CA" sz="2400" dirty="0"/>
              <a:t>Réduction de la demande agrégée qui se produit      lorsqu’une politique budgétaire expansionniste fait monter      le taux d’intérêt et cause une réduction des dépenses d’investissement. </a:t>
            </a:r>
          </a:p>
          <a:p>
            <a:pPr lvl="1">
              <a:spcBef>
                <a:spcPts val="600"/>
              </a:spcBef>
              <a:buFont typeface="Arial"/>
              <a:buChar char="•"/>
            </a:pPr>
            <a:r>
              <a:rPr lang="fr-CA" sz="2500" dirty="0"/>
              <a:t>Un accroissement des dépenses publiques de cinq milliards de dollars aura un effet sur la demande agrégée, qui sera supérieur ou inférieur à cinq milliards, selon que l’effet multiplicateur est plus important ou plus faible       que l’effet d’éviction. </a:t>
            </a:r>
          </a:p>
        </p:txBody>
      </p:sp>
    </p:spTree>
    <p:extLst>
      <p:ext uri="{BB962C8B-B14F-4D97-AF65-F5344CB8AC3E}">
        <p14:creationId xmlns:p14="http://schemas.microsoft.com/office/powerpoint/2010/main" val="3004747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199767"/>
            <a:ext cx="7058045" cy="1157531"/>
          </a:xfrm>
        </p:spPr>
        <p:txBody>
          <a:bodyPr/>
          <a:lstStyle/>
          <a:p>
            <a:r>
              <a:rPr lang="fr-CA" sz="2600" dirty="0"/>
              <a:t>Figure 15.9 : </a:t>
            </a:r>
            <a:br>
              <a:rPr lang="fr-CA" sz="2600" dirty="0"/>
            </a:br>
            <a:r>
              <a:rPr lang="fr-CA" sz="2600" dirty="0"/>
              <a:t>L’effet d’éviction sur l’investissement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37</a:t>
            </a:fld>
            <a:endParaRPr lang="fr-CA" dirty="0"/>
          </a:p>
        </p:txBody>
      </p:sp>
      <p:sp>
        <p:nvSpPr>
          <p:cNvPr id="6" name="Espace réservé du contenu 5"/>
          <p:cNvSpPr>
            <a:spLocks noGrp="1"/>
          </p:cNvSpPr>
          <p:nvPr>
            <p:ph sz="quarter" idx="12"/>
          </p:nvPr>
        </p:nvSpPr>
        <p:spPr/>
        <p:txBody>
          <a:bodyPr/>
          <a:lstStyle/>
          <a:p>
            <a:r>
              <a:rPr lang="fr-CA" sz="2300" b="1" dirty="0"/>
              <a:t>b) Courbe de demande agrégée</a:t>
            </a:r>
          </a:p>
        </p:txBody>
      </p:sp>
      <p:pic>
        <p:nvPicPr>
          <p:cNvPr id="7" name="Image 6" descr="macro_figure15-9_b.jpg"/>
          <p:cNvPicPr>
            <a:picLocks noChangeAspect="1"/>
          </p:cNvPicPr>
          <p:nvPr/>
        </p:nvPicPr>
        <p:blipFill>
          <a:blip r:embed="rId2"/>
          <a:stretch>
            <a:fillRect/>
          </a:stretch>
        </p:blipFill>
        <p:spPr>
          <a:xfrm>
            <a:off x="1219200" y="2057400"/>
            <a:ext cx="6750653" cy="4038600"/>
          </a:xfrm>
          <a:prstGeom prst="rect">
            <a:avLst/>
          </a:prstGeom>
        </p:spPr>
      </p:pic>
    </p:spTree>
    <p:extLst>
      <p:ext uri="{BB962C8B-B14F-4D97-AF65-F5344CB8AC3E}">
        <p14:creationId xmlns:p14="http://schemas.microsoft.com/office/powerpoint/2010/main" val="1402498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15.9 : </a:t>
            </a:r>
            <a:br>
              <a:rPr lang="fr-CA" sz="2600" dirty="0"/>
            </a:br>
            <a:r>
              <a:rPr lang="fr-CA" sz="2600" dirty="0"/>
              <a:t>L’effet d’éviction sur l’investissement</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38</a:t>
            </a:fld>
            <a:endParaRPr lang="fr-CA" dirty="0"/>
          </a:p>
        </p:txBody>
      </p:sp>
      <p:sp>
        <p:nvSpPr>
          <p:cNvPr id="6" name="Espace réservé du contenu 5"/>
          <p:cNvSpPr>
            <a:spLocks noGrp="1"/>
          </p:cNvSpPr>
          <p:nvPr>
            <p:ph sz="quarter" idx="12"/>
          </p:nvPr>
        </p:nvSpPr>
        <p:spPr/>
        <p:txBody>
          <a:bodyPr/>
          <a:lstStyle/>
          <a:p>
            <a:r>
              <a:rPr lang="fr-CA" sz="2300" b="1" dirty="0"/>
              <a:t>a) Marché monétaire</a:t>
            </a:r>
          </a:p>
        </p:txBody>
      </p:sp>
      <p:pic>
        <p:nvPicPr>
          <p:cNvPr id="7" name="Image 6" descr="macro_figure15-9_a.jpg"/>
          <p:cNvPicPr>
            <a:picLocks noChangeAspect="1"/>
          </p:cNvPicPr>
          <p:nvPr/>
        </p:nvPicPr>
        <p:blipFill>
          <a:blip r:embed="rId2"/>
          <a:stretch>
            <a:fillRect/>
          </a:stretch>
        </p:blipFill>
        <p:spPr>
          <a:xfrm>
            <a:off x="1676400" y="2057400"/>
            <a:ext cx="6025104" cy="4038600"/>
          </a:xfrm>
          <a:prstGeom prst="rect">
            <a:avLst/>
          </a:prstGeom>
        </p:spPr>
      </p:pic>
    </p:spTree>
    <p:extLst>
      <p:ext uri="{BB962C8B-B14F-4D97-AF65-F5344CB8AC3E}">
        <p14:creationId xmlns:p14="http://schemas.microsoft.com/office/powerpoint/2010/main" val="3760818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35696" y="260648"/>
            <a:ext cx="6864370" cy="1157531"/>
          </a:xfrm>
        </p:spPr>
        <p:txBody>
          <a:bodyPr/>
          <a:lstStyle/>
          <a:p>
            <a:r>
              <a:rPr lang="fr-CA" sz="2600" dirty="0"/>
              <a:t>Figure 15.10 : La politique budgétaire expansionniste en économie ouverte et en régime de change flottant</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39</a:t>
            </a:fld>
            <a:endParaRPr lang="fr-CA" dirty="0"/>
          </a:p>
        </p:txBody>
      </p:sp>
      <p:sp>
        <p:nvSpPr>
          <p:cNvPr id="6" name="Espace réservé du contenu 5"/>
          <p:cNvSpPr>
            <a:spLocks noGrp="1"/>
          </p:cNvSpPr>
          <p:nvPr>
            <p:ph sz="quarter" idx="12"/>
          </p:nvPr>
        </p:nvSpPr>
        <p:spPr/>
        <p:txBody>
          <a:bodyPr/>
          <a:lstStyle/>
          <a:p>
            <a:r>
              <a:rPr lang="fr-CA" sz="2300" b="1" dirty="0"/>
              <a:t>a) Marché monétaire</a:t>
            </a:r>
          </a:p>
        </p:txBody>
      </p:sp>
      <p:pic>
        <p:nvPicPr>
          <p:cNvPr id="7" name="Image 6" descr="macro_figure15-10_a.jpg"/>
          <p:cNvPicPr>
            <a:picLocks noChangeAspect="1"/>
          </p:cNvPicPr>
          <p:nvPr/>
        </p:nvPicPr>
        <p:blipFill>
          <a:blip r:embed="rId2"/>
          <a:stretch>
            <a:fillRect/>
          </a:stretch>
        </p:blipFill>
        <p:spPr>
          <a:xfrm>
            <a:off x="1371600" y="2057400"/>
            <a:ext cx="6553200" cy="4089440"/>
          </a:xfrm>
          <a:prstGeom prst="rect">
            <a:avLst/>
          </a:prstGeom>
        </p:spPr>
      </p:pic>
    </p:spTree>
    <p:extLst>
      <p:ext uri="{BB962C8B-B14F-4D97-AF65-F5344CB8AC3E}">
        <p14:creationId xmlns:p14="http://schemas.microsoft.com/office/powerpoint/2010/main" val="1145164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politique monétaire </a:t>
            </a:r>
            <a:br>
              <a:rPr lang="fr-CA" dirty="0"/>
            </a:br>
            <a:r>
              <a:rPr lang="fr-CA" dirty="0"/>
              <a:t>et la demande agrégée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4</a:t>
            </a:fld>
            <a:endParaRPr lang="fr-CA" dirty="0"/>
          </a:p>
        </p:txBody>
      </p:sp>
      <p:sp>
        <p:nvSpPr>
          <p:cNvPr id="6" name="Espace réservé du contenu 5"/>
          <p:cNvSpPr>
            <a:spLocks noGrp="1"/>
          </p:cNvSpPr>
          <p:nvPr>
            <p:ph sz="quarter" idx="12"/>
          </p:nvPr>
        </p:nvSpPr>
        <p:spPr>
          <a:xfrm>
            <a:off x="0" y="1524000"/>
            <a:ext cx="8956856" cy="4449775"/>
          </a:xfrm>
        </p:spPr>
        <p:txBody>
          <a:bodyPr/>
          <a:lstStyle/>
          <a:p>
            <a:pPr lvl="1"/>
            <a:r>
              <a:rPr lang="fr-CA" sz="2400" dirty="0"/>
              <a:t>La courbe de demande agrégée correspond à la quantité demandée de biens et de services dans l’économie, pour tous les niveaux de prix.</a:t>
            </a:r>
          </a:p>
          <a:p>
            <a:pPr lvl="1"/>
            <a:r>
              <a:rPr lang="fr-CA" sz="2400" dirty="0"/>
              <a:t>Cette courbe a une pente négative pour trois raisons :</a:t>
            </a:r>
          </a:p>
          <a:p>
            <a:pPr lvl="2"/>
            <a:r>
              <a:rPr lang="fr-CA" sz="2200" dirty="0"/>
              <a:t>L’effet d’encaisses réelles.</a:t>
            </a:r>
          </a:p>
          <a:p>
            <a:pPr lvl="2"/>
            <a:r>
              <a:rPr lang="fr-CA" sz="2200" dirty="0"/>
              <a:t>L’effet du taux d’intérêt.</a:t>
            </a:r>
          </a:p>
          <a:p>
            <a:pPr lvl="2"/>
            <a:r>
              <a:rPr lang="fr-CA" sz="2200" dirty="0"/>
              <a:t>L’effet de substitution internationale.</a:t>
            </a:r>
          </a:p>
          <a:p>
            <a:pPr lvl="1"/>
            <a:r>
              <a:rPr lang="fr-CA" sz="2400" dirty="0"/>
              <a:t>Ces trois effets se conjuguent pour accroître la quantité demandée de biens et de services en cas de baisse des prix et, à l’inverse, pour la faire diminuer en cas de hausse        des prix.</a:t>
            </a:r>
          </a:p>
          <a:p>
            <a:pPr lvl="1"/>
            <a:endParaRPr lang="fr-CA" sz="2800" dirty="0"/>
          </a:p>
          <a:p>
            <a:pPr marL="457200" indent="-457200"/>
            <a:endParaRPr lang="fr-CA" sz="25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35696" y="260648"/>
            <a:ext cx="6864370" cy="1157531"/>
          </a:xfrm>
        </p:spPr>
        <p:txBody>
          <a:bodyPr/>
          <a:lstStyle/>
          <a:p>
            <a:r>
              <a:rPr lang="fr-CA" sz="2600" dirty="0"/>
              <a:t>Figure 15.10 : La politique budgétaire expansionniste en économie ouverte et en régime de change flottant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40</a:t>
            </a:fld>
            <a:endParaRPr lang="fr-CA" dirty="0"/>
          </a:p>
        </p:txBody>
      </p:sp>
      <p:sp>
        <p:nvSpPr>
          <p:cNvPr id="6" name="Espace réservé du contenu 5"/>
          <p:cNvSpPr>
            <a:spLocks noGrp="1"/>
          </p:cNvSpPr>
          <p:nvPr>
            <p:ph sz="quarter" idx="12"/>
          </p:nvPr>
        </p:nvSpPr>
        <p:spPr/>
        <p:txBody>
          <a:bodyPr/>
          <a:lstStyle/>
          <a:p>
            <a:r>
              <a:rPr lang="fr-CA" sz="2300" b="1" dirty="0"/>
              <a:t>b) Courbe de demande agrégée</a:t>
            </a:r>
          </a:p>
        </p:txBody>
      </p:sp>
      <p:pic>
        <p:nvPicPr>
          <p:cNvPr id="7" name="Image 6" descr="macro_figure15-10_b.jpg"/>
          <p:cNvPicPr>
            <a:picLocks noChangeAspect="1"/>
          </p:cNvPicPr>
          <p:nvPr/>
        </p:nvPicPr>
        <p:blipFill>
          <a:blip r:embed="rId2"/>
          <a:stretch>
            <a:fillRect/>
          </a:stretch>
        </p:blipFill>
        <p:spPr>
          <a:xfrm>
            <a:off x="2438400" y="2057400"/>
            <a:ext cx="4572000" cy="4076838"/>
          </a:xfrm>
          <a:prstGeom prst="rect">
            <a:avLst/>
          </a:prstGeom>
        </p:spPr>
      </p:pic>
    </p:spTree>
    <p:extLst>
      <p:ext uri="{BB962C8B-B14F-4D97-AF65-F5344CB8AC3E}">
        <p14:creationId xmlns:p14="http://schemas.microsoft.com/office/powerpoint/2010/main" val="188991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effets de la politique budgétaire sur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41</a:t>
            </a:fld>
            <a:endParaRPr lang="fr-CA" dirty="0"/>
          </a:p>
        </p:txBody>
      </p:sp>
      <p:sp>
        <p:nvSpPr>
          <p:cNvPr id="6" name="Espace réservé du contenu 5"/>
          <p:cNvSpPr>
            <a:spLocks noGrp="1"/>
          </p:cNvSpPr>
          <p:nvPr>
            <p:ph sz="quarter" idx="12"/>
          </p:nvPr>
        </p:nvSpPr>
        <p:spPr/>
        <p:txBody>
          <a:bodyPr/>
          <a:lstStyle/>
          <a:p>
            <a:pPr>
              <a:spcBef>
                <a:spcPts val="600"/>
              </a:spcBef>
              <a:spcAft>
                <a:spcPts val="300"/>
              </a:spcAft>
            </a:pPr>
            <a:r>
              <a:rPr lang="fr-CA" b="1" dirty="0"/>
              <a:t>Un régime de change flottant</a:t>
            </a:r>
          </a:p>
          <a:p>
            <a:pPr lvl="1">
              <a:spcBef>
                <a:spcPts val="600"/>
              </a:spcBef>
              <a:buFont typeface="Arial"/>
              <a:buChar char="•"/>
            </a:pPr>
            <a:r>
              <a:rPr lang="fr-CA" b="1" dirty="0"/>
              <a:t>Effet d’éviction sur les exportations nettes</a:t>
            </a:r>
            <a:r>
              <a:rPr lang="fr-CA" dirty="0"/>
              <a:t> :       Réduction de la demande agrégée qui se produit lorsque, dans une petite économie ouverte en régime de change flottant, une politique budgétaire expansionniste fait monter le taux de change réel, ce qui cause            une réduction des exportations nettes.</a:t>
            </a:r>
          </a:p>
        </p:txBody>
      </p:sp>
    </p:spTree>
    <p:extLst>
      <p:ext uri="{BB962C8B-B14F-4D97-AF65-F5344CB8AC3E}">
        <p14:creationId xmlns:p14="http://schemas.microsoft.com/office/powerpoint/2010/main" val="1860876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effets de la politique budgétaire sur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42</a:t>
            </a:fld>
            <a:endParaRPr lang="fr-CA" dirty="0"/>
          </a:p>
        </p:txBody>
      </p:sp>
      <p:sp>
        <p:nvSpPr>
          <p:cNvPr id="6" name="Espace réservé du contenu 5"/>
          <p:cNvSpPr>
            <a:spLocks noGrp="1"/>
          </p:cNvSpPr>
          <p:nvPr>
            <p:ph sz="quarter" idx="12"/>
          </p:nvPr>
        </p:nvSpPr>
        <p:spPr/>
        <p:txBody>
          <a:bodyPr/>
          <a:lstStyle/>
          <a:p>
            <a:pPr>
              <a:spcBef>
                <a:spcPts val="600"/>
              </a:spcBef>
              <a:spcAft>
                <a:spcPts val="300"/>
              </a:spcAft>
            </a:pPr>
            <a:r>
              <a:rPr lang="fr-CA" b="1" dirty="0"/>
              <a:t>Un régime de change fixe</a:t>
            </a:r>
          </a:p>
          <a:p>
            <a:pPr lvl="1">
              <a:spcBef>
                <a:spcPts val="600"/>
              </a:spcBef>
              <a:buFont typeface="Arial"/>
              <a:buChar char="•"/>
            </a:pPr>
            <a:r>
              <a:rPr lang="fr-CA" dirty="0"/>
              <a:t>La banque centrale peut influer sur la valeur du dollar   en achetant ou en vendant des devises étrangères, dans des opérations effectuées sur le marché des changes.</a:t>
            </a:r>
          </a:p>
        </p:txBody>
      </p:sp>
      <p:sp>
        <p:nvSpPr>
          <p:cNvPr id="7" name="Multiply 6"/>
          <p:cNvSpPr/>
          <p:nvPr/>
        </p:nvSpPr>
        <p:spPr>
          <a:xfrm>
            <a:off x="1187624" y="1210373"/>
            <a:ext cx="6240376" cy="466399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14660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35696" y="260648"/>
            <a:ext cx="6864370" cy="1157531"/>
          </a:xfrm>
        </p:spPr>
        <p:txBody>
          <a:bodyPr/>
          <a:lstStyle/>
          <a:p>
            <a:r>
              <a:rPr lang="fr-CA" sz="2600" dirty="0"/>
              <a:t>Figure 15.11 : La politique budgétaire expansionniste en économie ouverte et en régime de change fixe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43</a:t>
            </a:fld>
            <a:endParaRPr lang="fr-CA" dirty="0"/>
          </a:p>
        </p:txBody>
      </p:sp>
      <p:sp>
        <p:nvSpPr>
          <p:cNvPr id="6" name="Espace réservé du contenu 5"/>
          <p:cNvSpPr>
            <a:spLocks noGrp="1"/>
          </p:cNvSpPr>
          <p:nvPr>
            <p:ph sz="quarter" idx="12"/>
          </p:nvPr>
        </p:nvSpPr>
        <p:spPr/>
        <p:txBody>
          <a:bodyPr/>
          <a:lstStyle/>
          <a:p>
            <a:r>
              <a:rPr lang="fr-CA" sz="2300" b="1" dirty="0"/>
              <a:t>a) Marché monétaire</a:t>
            </a:r>
          </a:p>
        </p:txBody>
      </p:sp>
      <p:pic>
        <p:nvPicPr>
          <p:cNvPr id="7" name="Image 6" descr="macro_figure15-11_a.jpg"/>
          <p:cNvPicPr>
            <a:picLocks noChangeAspect="1"/>
          </p:cNvPicPr>
          <p:nvPr/>
        </p:nvPicPr>
        <p:blipFill>
          <a:blip r:embed="rId2"/>
          <a:stretch>
            <a:fillRect/>
          </a:stretch>
        </p:blipFill>
        <p:spPr>
          <a:xfrm>
            <a:off x="1295400" y="2057400"/>
            <a:ext cx="6694527" cy="4038600"/>
          </a:xfrm>
          <a:prstGeom prst="rect">
            <a:avLst/>
          </a:prstGeom>
        </p:spPr>
      </p:pic>
      <p:sp>
        <p:nvSpPr>
          <p:cNvPr id="8" name="Multiply 7"/>
          <p:cNvSpPr/>
          <p:nvPr/>
        </p:nvSpPr>
        <p:spPr>
          <a:xfrm>
            <a:off x="1187624" y="1210373"/>
            <a:ext cx="6240376" cy="466399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5164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35696" y="260648"/>
            <a:ext cx="6864370" cy="1157531"/>
          </a:xfrm>
        </p:spPr>
        <p:txBody>
          <a:bodyPr/>
          <a:lstStyle/>
          <a:p>
            <a:r>
              <a:rPr lang="fr-CA" sz="2600" dirty="0"/>
              <a:t>Figure 15.11 : La politique budgétaire expansionniste en économie ouverte et en régime de change fixe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44</a:t>
            </a:fld>
            <a:endParaRPr lang="fr-CA" dirty="0"/>
          </a:p>
        </p:txBody>
      </p:sp>
      <p:sp>
        <p:nvSpPr>
          <p:cNvPr id="6" name="Espace réservé du contenu 5"/>
          <p:cNvSpPr>
            <a:spLocks noGrp="1"/>
          </p:cNvSpPr>
          <p:nvPr>
            <p:ph sz="quarter" idx="12"/>
          </p:nvPr>
        </p:nvSpPr>
        <p:spPr/>
        <p:txBody>
          <a:bodyPr/>
          <a:lstStyle/>
          <a:p>
            <a:r>
              <a:rPr lang="fr-CA" sz="2300" b="1" dirty="0"/>
              <a:t>b) Courbe de demande agrégée</a:t>
            </a:r>
          </a:p>
        </p:txBody>
      </p:sp>
      <p:pic>
        <p:nvPicPr>
          <p:cNvPr id="7" name="Image 6" descr="macro_figure15-11_b.jpg"/>
          <p:cNvPicPr>
            <a:picLocks noChangeAspect="1"/>
          </p:cNvPicPr>
          <p:nvPr/>
        </p:nvPicPr>
        <p:blipFill>
          <a:blip r:embed="rId2"/>
          <a:stretch>
            <a:fillRect/>
          </a:stretch>
        </p:blipFill>
        <p:spPr>
          <a:xfrm>
            <a:off x="2209800" y="2057400"/>
            <a:ext cx="4724400" cy="4076288"/>
          </a:xfrm>
          <a:prstGeom prst="rect">
            <a:avLst/>
          </a:prstGeom>
        </p:spPr>
      </p:pic>
      <p:sp>
        <p:nvSpPr>
          <p:cNvPr id="8" name="Multiply 7"/>
          <p:cNvSpPr/>
          <p:nvPr/>
        </p:nvSpPr>
        <p:spPr>
          <a:xfrm>
            <a:off x="1187624" y="1210373"/>
            <a:ext cx="6240376" cy="466399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841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effets de la politique budgétaire sur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45</a:t>
            </a:fld>
            <a:endParaRPr lang="fr-CA" dirty="0"/>
          </a:p>
        </p:txBody>
      </p:sp>
      <p:sp>
        <p:nvSpPr>
          <p:cNvPr id="6" name="Espace réservé du contenu 5"/>
          <p:cNvSpPr>
            <a:spLocks noGrp="1"/>
          </p:cNvSpPr>
          <p:nvPr>
            <p:ph sz="quarter" idx="12"/>
          </p:nvPr>
        </p:nvSpPr>
        <p:spPr/>
        <p:txBody>
          <a:bodyPr/>
          <a:lstStyle/>
          <a:p>
            <a:pPr>
              <a:spcBef>
                <a:spcPts val="600"/>
              </a:spcBef>
              <a:spcAft>
                <a:spcPts val="300"/>
              </a:spcAft>
            </a:pPr>
            <a:r>
              <a:rPr lang="fr-CA" b="1" dirty="0"/>
              <a:t>La coordination des politiques budgétaire </a:t>
            </a:r>
            <a:br>
              <a:rPr lang="fr-CA" b="1" dirty="0"/>
            </a:br>
            <a:r>
              <a:rPr lang="fr-CA" b="1" dirty="0"/>
              <a:t>et monétaire</a:t>
            </a:r>
          </a:p>
          <a:p>
            <a:pPr lvl="1">
              <a:spcBef>
                <a:spcPts val="600"/>
              </a:spcBef>
              <a:buFont typeface="Arial"/>
              <a:buChar char="•"/>
            </a:pPr>
            <a:r>
              <a:rPr lang="fr-CA" dirty="0"/>
              <a:t>Pour que les politiques budgétaire et monétaire aient  des effets durables sur la demande agrégée, les élus des deux organes législatifs et la Banque du Canada doivent coordonner leurs actions. </a:t>
            </a:r>
          </a:p>
        </p:txBody>
      </p:sp>
    </p:spTree>
    <p:extLst>
      <p:ext uri="{BB962C8B-B14F-4D97-AF65-F5344CB8AC3E}">
        <p14:creationId xmlns:p14="http://schemas.microsoft.com/office/powerpoint/2010/main" val="3986135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Tableau 15.2 : Les effets de la politique budgétaire : un résumé</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46</a:t>
            </a:fld>
            <a:endParaRPr lang="fr-CA" dirty="0"/>
          </a:p>
        </p:txBody>
      </p:sp>
      <p:pic>
        <p:nvPicPr>
          <p:cNvPr id="7" name="Espace réservé du contenu 6" descr="macro_tableau15-2_a.jpg"/>
          <p:cNvPicPr>
            <a:picLocks noGrp="1" noChangeAspect="1"/>
          </p:cNvPicPr>
          <p:nvPr>
            <p:ph sz="quarter" idx="12"/>
          </p:nvPr>
        </p:nvPicPr>
        <p:blipFill>
          <a:blip r:embed="rId2"/>
          <a:srcRect t="-15402" b="-15402"/>
          <a:stretch>
            <a:fillRect/>
          </a:stretch>
        </p:blipFill>
        <p:spPr>
          <a:xfrm>
            <a:off x="838200" y="1828800"/>
            <a:ext cx="7543800" cy="3898394"/>
          </a:xfrm>
        </p:spPr>
      </p:pic>
    </p:spTree>
    <p:extLst>
      <p:ext uri="{BB962C8B-B14F-4D97-AF65-F5344CB8AC3E}">
        <p14:creationId xmlns:p14="http://schemas.microsoft.com/office/powerpoint/2010/main" val="306510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Tableau 15.2 : Les effets de la politique budgétaire : un résumé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47</a:t>
            </a:fld>
            <a:endParaRPr lang="fr-CA" dirty="0"/>
          </a:p>
        </p:txBody>
      </p:sp>
      <p:pic>
        <p:nvPicPr>
          <p:cNvPr id="7" name="Espace réservé du contenu 6" descr="macro_tableau15-2_b.jpg"/>
          <p:cNvPicPr>
            <a:picLocks noGrp="1" noChangeAspect="1"/>
          </p:cNvPicPr>
          <p:nvPr>
            <p:ph sz="quarter" idx="12"/>
          </p:nvPr>
        </p:nvPicPr>
        <p:blipFill>
          <a:blip r:embed="rId2"/>
          <a:srcRect l="-25072" r="-25072"/>
          <a:stretch>
            <a:fillRect/>
          </a:stretch>
        </p:blipFill>
        <p:spPr>
          <a:xfrm>
            <a:off x="149247" y="1524000"/>
            <a:ext cx="8994753" cy="4648200"/>
          </a:xfrm>
        </p:spPr>
      </p:pic>
    </p:spTree>
    <p:extLst>
      <p:ext uri="{BB962C8B-B14F-4D97-AF65-F5344CB8AC3E}">
        <p14:creationId xmlns:p14="http://schemas.microsoft.com/office/powerpoint/2010/main" val="6624993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Tableau 15.2 : Les effets de la politique budgétaire : un résumé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48</a:t>
            </a:fld>
            <a:endParaRPr lang="fr-CA" dirty="0"/>
          </a:p>
        </p:txBody>
      </p:sp>
      <p:pic>
        <p:nvPicPr>
          <p:cNvPr id="8" name="Espace réservé du contenu 7" descr="macro_tableau15-2_c.jpg"/>
          <p:cNvPicPr>
            <a:picLocks noGrp="1" noChangeAspect="1"/>
          </p:cNvPicPr>
          <p:nvPr>
            <p:ph sz="quarter" idx="12"/>
          </p:nvPr>
        </p:nvPicPr>
        <p:blipFill>
          <a:blip r:embed="rId2"/>
          <a:srcRect l="-26450" r="-26450"/>
          <a:stretch>
            <a:fillRect/>
          </a:stretch>
        </p:blipFill>
        <p:spPr>
          <a:xfrm>
            <a:off x="76199" y="1523999"/>
            <a:ext cx="8994755" cy="4648201"/>
          </a:xfrm>
        </p:spPr>
      </p:pic>
      <p:sp>
        <p:nvSpPr>
          <p:cNvPr id="6" name="Multiply 5"/>
          <p:cNvSpPr/>
          <p:nvPr/>
        </p:nvSpPr>
        <p:spPr>
          <a:xfrm>
            <a:off x="1187624" y="1210373"/>
            <a:ext cx="6240376" cy="466399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2499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effets de la politique budgétaire sur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49</a:t>
            </a:fld>
            <a:endParaRPr lang="fr-CA" dirty="0"/>
          </a:p>
        </p:txBody>
      </p:sp>
      <p:sp>
        <p:nvSpPr>
          <p:cNvPr id="6" name="Espace réservé du contenu 5"/>
          <p:cNvSpPr>
            <a:spLocks noGrp="1"/>
          </p:cNvSpPr>
          <p:nvPr>
            <p:ph sz="quarter" idx="12"/>
          </p:nvPr>
        </p:nvSpPr>
        <p:spPr/>
        <p:txBody>
          <a:bodyPr/>
          <a:lstStyle/>
          <a:p>
            <a:pPr>
              <a:spcBef>
                <a:spcPts val="600"/>
              </a:spcBef>
              <a:spcAft>
                <a:spcPts val="300"/>
              </a:spcAft>
            </a:pPr>
            <a:r>
              <a:rPr lang="fr-CA" b="1" dirty="0"/>
              <a:t>Les variations des taxes et des impôts</a:t>
            </a:r>
          </a:p>
          <a:p>
            <a:pPr lvl="1">
              <a:spcBef>
                <a:spcPts val="600"/>
              </a:spcBef>
              <a:buFont typeface="Arial"/>
              <a:buChar char="•"/>
            </a:pPr>
            <a:r>
              <a:rPr lang="fr-CA" dirty="0"/>
              <a:t>Le niveau des taxes et des impôts constitue une autre mesure budgétaire qui s’additionne aux dépenses publiques. </a:t>
            </a:r>
          </a:p>
          <a:p>
            <a:pPr lvl="1">
              <a:spcBef>
                <a:spcPts val="600"/>
              </a:spcBef>
              <a:buFont typeface="Arial"/>
              <a:buChar char="•"/>
            </a:pPr>
            <a:r>
              <a:rPr lang="fr-CA" dirty="0"/>
              <a:t>En effet, une réduction de l’impôt augmente le revenu disponible des ménages et stimule la consommation. </a:t>
            </a:r>
          </a:p>
          <a:p>
            <a:pPr lvl="1">
              <a:spcBef>
                <a:spcPts val="600"/>
              </a:spcBef>
              <a:buFont typeface="Arial"/>
              <a:buChar char="•"/>
            </a:pPr>
            <a:r>
              <a:rPr lang="fr-CA" dirty="0"/>
              <a:t>La courbe de demande agrégée se déplace alors </a:t>
            </a:r>
            <a:br>
              <a:rPr lang="fr-CA" dirty="0"/>
            </a:br>
            <a:r>
              <a:rPr lang="fr-CA" dirty="0"/>
              <a:t>vers la droite.   </a:t>
            </a:r>
          </a:p>
          <a:p>
            <a:pPr lvl="1">
              <a:spcBef>
                <a:spcPts val="600"/>
              </a:spcBef>
              <a:buFont typeface="Arial"/>
              <a:buChar char="•"/>
            </a:pPr>
            <a:r>
              <a:rPr lang="fr-CA" dirty="0"/>
              <a:t>L’ampleur du déplacement dépend de l’effet multiplicateur et de l’effet d’éviction. </a:t>
            </a:r>
          </a:p>
        </p:txBody>
      </p:sp>
    </p:spTree>
    <p:extLst>
      <p:ext uri="{BB962C8B-B14F-4D97-AF65-F5344CB8AC3E}">
        <p14:creationId xmlns:p14="http://schemas.microsoft.com/office/powerpoint/2010/main" val="253609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politique monétaire</a:t>
            </a:r>
            <a:br>
              <a:rPr lang="fr-CA" dirty="0"/>
            </a:br>
            <a:r>
              <a:rPr lang="fr-CA" dirty="0"/>
              <a:t>et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5</a:t>
            </a:fld>
            <a:endParaRPr lang="fr-CA" dirty="0"/>
          </a:p>
        </p:txBody>
      </p:sp>
      <p:sp>
        <p:nvSpPr>
          <p:cNvPr id="6" name="Espace réservé du contenu 5"/>
          <p:cNvSpPr>
            <a:spLocks noGrp="1"/>
          </p:cNvSpPr>
          <p:nvPr>
            <p:ph sz="quarter" idx="12"/>
          </p:nvPr>
        </p:nvSpPr>
        <p:spPr/>
        <p:txBody>
          <a:bodyPr/>
          <a:lstStyle/>
          <a:p>
            <a:pPr lvl="1"/>
            <a:r>
              <a:rPr lang="fr-CA" dirty="0"/>
              <a:t>Afin de comprendre les effets des politiques macroéconomiques sur la demande agrégée, nous devons revenir sur l’effet du taux d’intérêt.</a:t>
            </a:r>
          </a:p>
          <a:p>
            <a:pPr lvl="1"/>
            <a:r>
              <a:rPr lang="fr-CA" dirty="0"/>
              <a:t>Cela nous conduit, en premier lieu, à aborder la théorie de la préférence pour la liquidité.</a:t>
            </a:r>
          </a:p>
          <a:p>
            <a:pPr lvl="1"/>
            <a:r>
              <a:rPr lang="fr-CA" b="1" dirty="0"/>
              <a:t>Théorie de la préférence pour la liquidité </a:t>
            </a:r>
            <a:r>
              <a:rPr lang="fr-CA" dirty="0"/>
              <a:t>: Théorie développée par John Maynard Keynes, selon laquelle    le taux d’intérêt assure l’équilibre entre l’offre et              la demande de monnaie. </a:t>
            </a:r>
          </a:p>
        </p:txBody>
      </p:sp>
    </p:spTree>
    <p:extLst>
      <p:ext uri="{BB962C8B-B14F-4D97-AF65-F5344CB8AC3E}">
        <p14:creationId xmlns:p14="http://schemas.microsoft.com/office/powerpoint/2010/main" val="1492640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effets de la politique budgétaire sur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50</a:t>
            </a:fld>
            <a:endParaRPr lang="fr-CA" dirty="0"/>
          </a:p>
        </p:txBody>
      </p:sp>
      <p:sp>
        <p:nvSpPr>
          <p:cNvPr id="6" name="Espace réservé du contenu 5"/>
          <p:cNvSpPr>
            <a:spLocks noGrp="1"/>
          </p:cNvSpPr>
          <p:nvPr>
            <p:ph sz="quarter" idx="12"/>
          </p:nvPr>
        </p:nvSpPr>
        <p:spPr>
          <a:xfrm>
            <a:off x="76200" y="1524000"/>
            <a:ext cx="8880656" cy="4449775"/>
          </a:xfrm>
        </p:spPr>
        <p:txBody>
          <a:bodyPr/>
          <a:lstStyle/>
          <a:p>
            <a:pPr>
              <a:spcBef>
                <a:spcPts val="600"/>
              </a:spcBef>
              <a:spcAft>
                <a:spcPts val="300"/>
              </a:spcAft>
            </a:pPr>
            <a:r>
              <a:rPr lang="fr-CA" b="1" dirty="0"/>
              <a:t>Les variations des taxes et des impôts (suite)</a:t>
            </a:r>
          </a:p>
          <a:p>
            <a:pPr lvl="1">
              <a:spcBef>
                <a:spcPts val="600"/>
              </a:spcBef>
              <a:buFont typeface="Arial"/>
              <a:buChar char="•"/>
            </a:pPr>
            <a:r>
              <a:rPr lang="fr-CA" dirty="0"/>
              <a:t>Dans une petite économie ouverte, les effets à long terme d’une variation des impôts, sur la courbe de demande agrégée, dépendent de la décision de la banque centrale de laisser fluctuer ou non le taux de change.</a:t>
            </a:r>
          </a:p>
          <a:p>
            <a:pPr lvl="1">
              <a:spcBef>
                <a:spcPts val="600"/>
              </a:spcBef>
              <a:buFont typeface="Arial"/>
              <a:buChar char="•"/>
            </a:pPr>
            <a:r>
              <a:rPr lang="fr-CA" dirty="0"/>
              <a:t>Si le taux de change est flottant, une variation des impôts n’aura aucun effet à long terme sur la position de la courbe de demande agrégée.</a:t>
            </a:r>
          </a:p>
          <a:p>
            <a:pPr lvl="1">
              <a:spcBef>
                <a:spcPts val="600"/>
              </a:spcBef>
              <a:buFont typeface="Arial"/>
              <a:buChar char="•"/>
            </a:pPr>
            <a:r>
              <a:rPr lang="fr-CA" dirty="0"/>
              <a:t>Si le taux de change est fixe, une diminution des impôts aura un effet durable sur la position de la courbe de demande agrégée. </a:t>
            </a:r>
          </a:p>
        </p:txBody>
      </p:sp>
    </p:spTree>
    <p:extLst>
      <p:ext uri="{BB962C8B-B14F-4D97-AF65-F5344CB8AC3E}">
        <p14:creationId xmlns:p14="http://schemas.microsoft.com/office/powerpoint/2010/main" val="15306908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effets de la politique budgétaire sur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51</a:t>
            </a:fld>
            <a:endParaRPr lang="fr-CA" dirty="0"/>
          </a:p>
        </p:txBody>
      </p:sp>
      <p:sp>
        <p:nvSpPr>
          <p:cNvPr id="6" name="Espace réservé du contenu 5"/>
          <p:cNvSpPr>
            <a:spLocks noGrp="1"/>
          </p:cNvSpPr>
          <p:nvPr>
            <p:ph sz="quarter" idx="12"/>
          </p:nvPr>
        </p:nvSpPr>
        <p:spPr/>
        <p:txBody>
          <a:bodyPr/>
          <a:lstStyle/>
          <a:p>
            <a:pPr>
              <a:spcBef>
                <a:spcPts val="600"/>
              </a:spcBef>
              <a:spcAft>
                <a:spcPts val="300"/>
              </a:spcAft>
            </a:pPr>
            <a:r>
              <a:rPr lang="fr-CA" b="1" dirty="0"/>
              <a:t>Les variations des taxes et des impôts (suite)</a:t>
            </a:r>
          </a:p>
          <a:p>
            <a:pPr lvl="1">
              <a:spcBef>
                <a:spcPts val="600"/>
              </a:spcBef>
              <a:buFont typeface="Arial"/>
              <a:buChar char="•"/>
            </a:pPr>
            <a:r>
              <a:rPr lang="fr-CA" sz="2400" dirty="0"/>
              <a:t>Dans ce dernier cas, la banque centrale achètera           des devises étrangères sur le marché des changes et     elle accroîtra ainsi l’offre de monnaie.</a:t>
            </a:r>
          </a:p>
          <a:p>
            <a:pPr lvl="1">
              <a:spcBef>
                <a:spcPts val="600"/>
              </a:spcBef>
              <a:buFont typeface="Arial"/>
              <a:buChar char="•"/>
            </a:pPr>
            <a:r>
              <a:rPr lang="fr-CA" sz="2400" dirty="0"/>
              <a:t>Une telle augmentation de l’offre de monnaie annule        les effets d’éviction sur l’investissement et les exportations nettes, lesquels empêchent la politique budgétaire d’avoir un impact sur la demande agrégée. 				</a:t>
            </a:r>
          </a:p>
        </p:txBody>
      </p:sp>
    </p:spTree>
    <p:extLst>
      <p:ext uri="{BB962C8B-B14F-4D97-AF65-F5344CB8AC3E}">
        <p14:creationId xmlns:p14="http://schemas.microsoft.com/office/powerpoint/2010/main" val="23512123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politiques de stabilisation</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52</a:t>
            </a:fld>
            <a:endParaRPr lang="fr-CA" dirty="0"/>
          </a:p>
        </p:txBody>
      </p:sp>
      <p:sp>
        <p:nvSpPr>
          <p:cNvPr id="6" name="Espace réservé du contenu 5"/>
          <p:cNvSpPr>
            <a:spLocks noGrp="1"/>
          </p:cNvSpPr>
          <p:nvPr>
            <p:ph sz="quarter" idx="12"/>
          </p:nvPr>
        </p:nvSpPr>
        <p:spPr>
          <a:xfrm>
            <a:off x="152400" y="1524000"/>
            <a:ext cx="8781535" cy="4449775"/>
          </a:xfrm>
        </p:spPr>
        <p:txBody>
          <a:bodyPr/>
          <a:lstStyle/>
          <a:p>
            <a:r>
              <a:rPr lang="fr-CA" b="1" dirty="0"/>
              <a:t>Les arguments pour les politiques de stabilisation </a:t>
            </a:r>
            <a:endParaRPr lang="fr-CA" dirty="0"/>
          </a:p>
          <a:p>
            <a:pPr lvl="1">
              <a:buFont typeface="Arial"/>
              <a:buChar char="•"/>
            </a:pPr>
            <a:r>
              <a:rPr lang="fr-CA" sz="2400" dirty="0"/>
              <a:t>Les politiques budgétaire et monétaire ont un effet sur </a:t>
            </a:r>
            <a:br>
              <a:rPr lang="fr-CA" sz="2400" dirty="0"/>
            </a:br>
            <a:r>
              <a:rPr lang="fr-CA" sz="2400" dirty="0"/>
              <a:t>la position de la courbe de demande agrégée et, donc, </a:t>
            </a:r>
            <a:br>
              <a:rPr lang="fr-CA" sz="2400" dirty="0"/>
            </a:br>
            <a:r>
              <a:rPr lang="fr-CA" sz="2400" dirty="0"/>
              <a:t>sur la production, l’emploi et le revenu.</a:t>
            </a:r>
          </a:p>
          <a:p>
            <a:pPr lvl="1">
              <a:buFont typeface="Arial"/>
              <a:buChar char="•"/>
            </a:pPr>
            <a:r>
              <a:rPr lang="fr-CA" sz="2400" dirty="0"/>
              <a:t>Nous pouvons en déduire que ces instruments peuvent    être utilisés pour annuler les conséquences négatives de chocs imprévus.</a:t>
            </a:r>
          </a:p>
          <a:p>
            <a:r>
              <a:rPr lang="fr-CA" b="1" dirty="0"/>
              <a:t>Les arguments contre les politiques de stabilisation </a:t>
            </a:r>
          </a:p>
          <a:p>
            <a:pPr lvl="1">
              <a:buFont typeface="Arial"/>
              <a:buChar char="•"/>
            </a:pPr>
            <a:r>
              <a:rPr lang="fr-CA" sz="2400" dirty="0"/>
              <a:t>Il existe un décalage entre la mise en œuvre des politiques de stabilisation et leurs effets. </a:t>
            </a:r>
          </a:p>
          <a:p>
            <a:pPr lvl="1">
              <a:buFont typeface="Arial"/>
              <a:buChar char="•"/>
            </a:pPr>
            <a:r>
              <a:rPr lang="fr-CA" sz="2400" dirty="0"/>
              <a:t>Les prévisions économiques sont imprécises. </a:t>
            </a:r>
          </a:p>
        </p:txBody>
      </p:sp>
    </p:spTree>
    <p:extLst>
      <p:ext uri="{BB962C8B-B14F-4D97-AF65-F5344CB8AC3E}">
        <p14:creationId xmlns:p14="http://schemas.microsoft.com/office/powerpoint/2010/main" val="27713654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politiques de stabilisation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53</a:t>
            </a:fld>
            <a:endParaRPr lang="fr-CA" dirty="0"/>
          </a:p>
        </p:txBody>
      </p:sp>
      <p:sp>
        <p:nvSpPr>
          <p:cNvPr id="6" name="Espace réservé du contenu 5"/>
          <p:cNvSpPr>
            <a:spLocks noGrp="1"/>
          </p:cNvSpPr>
          <p:nvPr>
            <p:ph sz="quarter" idx="12"/>
          </p:nvPr>
        </p:nvSpPr>
        <p:spPr/>
        <p:txBody>
          <a:bodyPr/>
          <a:lstStyle/>
          <a:p>
            <a:pPr>
              <a:spcBef>
                <a:spcPts val="600"/>
              </a:spcBef>
              <a:spcAft>
                <a:spcPts val="300"/>
              </a:spcAft>
            </a:pPr>
            <a:r>
              <a:rPr lang="fr-CA" b="1" dirty="0"/>
              <a:t>Les stabilisateurs automatiques</a:t>
            </a:r>
          </a:p>
          <a:p>
            <a:pPr lvl="1">
              <a:spcBef>
                <a:spcPts val="600"/>
              </a:spcBef>
              <a:buFont typeface="Arial"/>
              <a:buChar char="•"/>
            </a:pPr>
            <a:r>
              <a:rPr lang="fr-CA" b="1" dirty="0"/>
              <a:t>Stabilisateurs automatiques </a:t>
            </a:r>
            <a:r>
              <a:rPr lang="fr-CA" dirty="0"/>
              <a:t>: Modifications automatiques qui stimulent la demande agrégée lorsque l’économie est en récession, sans qu’aucune intervention délibérée soit nécessaire. </a:t>
            </a:r>
          </a:p>
          <a:p>
            <a:pPr lvl="1">
              <a:spcBef>
                <a:spcPts val="600"/>
              </a:spcBef>
              <a:buFont typeface="Arial"/>
              <a:buChar char="•"/>
            </a:pPr>
            <a:r>
              <a:rPr lang="fr-CA" dirty="0"/>
              <a:t>Voici les plus importants stabilisateurs automatiques :</a:t>
            </a:r>
          </a:p>
          <a:p>
            <a:pPr lvl="2">
              <a:spcBef>
                <a:spcPts val="600"/>
              </a:spcBef>
              <a:buFont typeface="Arial"/>
              <a:buChar char="•"/>
            </a:pPr>
            <a:r>
              <a:rPr lang="fr-CA" dirty="0"/>
              <a:t>Le système fiscal.	</a:t>
            </a:r>
          </a:p>
          <a:p>
            <a:pPr lvl="2">
              <a:spcBef>
                <a:spcPts val="600"/>
              </a:spcBef>
              <a:buFont typeface="Arial"/>
              <a:buChar char="•"/>
            </a:pPr>
            <a:r>
              <a:rPr lang="fr-CA" dirty="0"/>
              <a:t>Les transferts du gouvernement.</a:t>
            </a:r>
          </a:p>
        </p:txBody>
      </p:sp>
    </p:spTree>
    <p:extLst>
      <p:ext uri="{BB962C8B-B14F-4D97-AF65-F5344CB8AC3E}">
        <p14:creationId xmlns:p14="http://schemas.microsoft.com/office/powerpoint/2010/main" val="1183107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politiques de stabilisation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54</a:t>
            </a:fld>
            <a:endParaRPr lang="fr-CA" dirty="0"/>
          </a:p>
        </p:txBody>
      </p:sp>
      <p:sp>
        <p:nvSpPr>
          <p:cNvPr id="6" name="Espace réservé du contenu 5"/>
          <p:cNvSpPr>
            <a:spLocks noGrp="1"/>
          </p:cNvSpPr>
          <p:nvPr>
            <p:ph sz="quarter" idx="12"/>
          </p:nvPr>
        </p:nvSpPr>
        <p:spPr/>
        <p:txBody>
          <a:bodyPr/>
          <a:lstStyle/>
          <a:p>
            <a:pPr>
              <a:lnSpc>
                <a:spcPct val="90000"/>
              </a:lnSpc>
            </a:pPr>
            <a:r>
              <a:rPr lang="fr-CA" b="1" dirty="0"/>
              <a:t>Le taux de change flexible en tant que stabilisateur économique</a:t>
            </a:r>
          </a:p>
          <a:p>
            <a:pPr lvl="1">
              <a:lnSpc>
                <a:spcPct val="90000"/>
              </a:lnSpc>
              <a:buFont typeface="Arial"/>
              <a:buChar char="•"/>
            </a:pPr>
            <a:r>
              <a:rPr lang="fr-CA" dirty="0"/>
              <a:t>Imaginons que les États-Unis, premier partenaire commercial du Canada, entrent en récession. Voici ce qui se passerait :</a:t>
            </a:r>
          </a:p>
          <a:p>
            <a:pPr lvl="2">
              <a:lnSpc>
                <a:spcPct val="90000"/>
              </a:lnSpc>
              <a:buFont typeface="Arial"/>
              <a:buChar char="•"/>
            </a:pPr>
            <a:r>
              <a:rPr lang="fr-CA" dirty="0"/>
              <a:t>Cela conduirait à une baisse des exportations nettes,       de la demande agrégée et de la production au Canada. </a:t>
            </a:r>
          </a:p>
          <a:p>
            <a:pPr lvl="2">
              <a:lnSpc>
                <a:spcPct val="90000"/>
              </a:lnSpc>
              <a:buFont typeface="Arial"/>
              <a:buChar char="•"/>
            </a:pPr>
            <a:r>
              <a:rPr lang="fr-CA" dirty="0"/>
              <a:t>Les revenus au Canada baisseraient. Les ménages diminueraient leurs dépenses, ce qui réduirait la demande          de monnaie.</a:t>
            </a:r>
          </a:p>
          <a:p>
            <a:pPr lvl="2">
              <a:lnSpc>
                <a:spcPct val="90000"/>
              </a:lnSpc>
              <a:buFont typeface="Arial"/>
              <a:buChar char="•"/>
            </a:pPr>
            <a:r>
              <a:rPr lang="fr-CA" dirty="0"/>
              <a:t>Le taux d’intérêt au Canada passerait alors sous le taux </a:t>
            </a:r>
            <a:br>
              <a:rPr lang="fr-CA" dirty="0"/>
            </a:br>
            <a:r>
              <a:rPr lang="fr-CA" dirty="0"/>
              <a:t>d’intérêt mondial. </a:t>
            </a:r>
          </a:p>
        </p:txBody>
      </p:sp>
      <p:sp>
        <p:nvSpPr>
          <p:cNvPr id="7" name="Multiply 6"/>
          <p:cNvSpPr/>
          <p:nvPr/>
        </p:nvSpPr>
        <p:spPr>
          <a:xfrm>
            <a:off x="1187624" y="1210373"/>
            <a:ext cx="6240376" cy="466399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4685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Les politiques de stabilisation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55</a:t>
            </a:fld>
            <a:endParaRPr lang="fr-CA" dirty="0"/>
          </a:p>
        </p:txBody>
      </p:sp>
      <p:sp>
        <p:nvSpPr>
          <p:cNvPr id="6" name="Espace réservé du contenu 5"/>
          <p:cNvSpPr>
            <a:spLocks noGrp="1"/>
          </p:cNvSpPr>
          <p:nvPr>
            <p:ph sz="quarter" idx="12"/>
          </p:nvPr>
        </p:nvSpPr>
        <p:spPr>
          <a:xfrm>
            <a:off x="110944" y="1643050"/>
            <a:ext cx="8728255" cy="4449775"/>
          </a:xfrm>
        </p:spPr>
        <p:txBody>
          <a:bodyPr/>
          <a:lstStyle/>
          <a:p>
            <a:pPr>
              <a:lnSpc>
                <a:spcPct val="90000"/>
              </a:lnSpc>
            </a:pPr>
            <a:r>
              <a:rPr lang="fr-CA" b="1" dirty="0"/>
              <a:t>Le taux de change flexible en tant que stabilisateur économique (suite)</a:t>
            </a:r>
          </a:p>
          <a:p>
            <a:pPr lvl="2">
              <a:lnSpc>
                <a:spcPct val="90000"/>
              </a:lnSpc>
              <a:buFont typeface="Arial"/>
              <a:buChar char="•"/>
            </a:pPr>
            <a:r>
              <a:rPr lang="fr-CA" dirty="0"/>
              <a:t>La vente d’actifs canadiens provoquerait une dépréciation     du dollar canadien, ce qui relancerait les exportations.</a:t>
            </a:r>
          </a:p>
          <a:p>
            <a:pPr lvl="2">
              <a:lnSpc>
                <a:spcPct val="90000"/>
              </a:lnSpc>
              <a:buFont typeface="Arial"/>
              <a:buChar char="•"/>
            </a:pPr>
            <a:r>
              <a:rPr lang="fr-CA" dirty="0"/>
              <a:t>La courbe de demande agrégée reviendrait ainsi vers la droite, ce qui ferait monter le revenu des Canadiens et         la demande de monnaie. </a:t>
            </a:r>
          </a:p>
          <a:p>
            <a:pPr lvl="2">
              <a:lnSpc>
                <a:spcPct val="90000"/>
              </a:lnSpc>
              <a:buFont typeface="Arial"/>
              <a:buChar char="•"/>
            </a:pPr>
            <a:r>
              <a:rPr lang="fr-CA" dirty="0"/>
              <a:t>Le taux d’intérêt canadien rejoindrait le taux d’intérêt mondial.  </a:t>
            </a:r>
          </a:p>
          <a:p>
            <a:pPr lvl="1">
              <a:lnSpc>
                <a:spcPct val="90000"/>
              </a:lnSpc>
              <a:buFont typeface="Arial"/>
              <a:buChar char="•"/>
            </a:pPr>
            <a:r>
              <a:rPr lang="fr-CA" dirty="0"/>
              <a:t>Grâce à un taux de change flottant, il est possible </a:t>
            </a:r>
            <a:br>
              <a:rPr lang="fr-CA" dirty="0"/>
            </a:br>
            <a:r>
              <a:rPr lang="fr-CA" dirty="0"/>
              <a:t>d’isoler l’économie canadienne des effets d’une récession à l’étranger</a:t>
            </a:r>
            <a:r>
              <a:rPr lang="fr-CA" sz="2300" dirty="0"/>
              <a:t>.</a:t>
            </a:r>
          </a:p>
        </p:txBody>
      </p:sp>
      <p:sp>
        <p:nvSpPr>
          <p:cNvPr id="7" name="Multiply 6"/>
          <p:cNvSpPr/>
          <p:nvPr/>
        </p:nvSpPr>
        <p:spPr>
          <a:xfrm>
            <a:off x="1187624" y="1210373"/>
            <a:ext cx="6240376" cy="466399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195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35696" y="260648"/>
            <a:ext cx="7179141" cy="1157531"/>
          </a:xfrm>
        </p:spPr>
        <p:txBody>
          <a:bodyPr/>
          <a:lstStyle/>
          <a:p>
            <a:r>
              <a:rPr lang="fr-CA" sz="2600" dirty="0"/>
              <a:t>Figure 15.12 : Les effets des politiques monétaire et budgétaire expansionnistes sur la courbe de demande agrégée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56</a:t>
            </a:fld>
            <a:endParaRPr lang="fr-CA" dirty="0"/>
          </a:p>
        </p:txBody>
      </p:sp>
      <p:sp>
        <p:nvSpPr>
          <p:cNvPr id="6" name="Espace réservé du contenu 5"/>
          <p:cNvSpPr>
            <a:spLocks noGrp="1"/>
          </p:cNvSpPr>
          <p:nvPr>
            <p:ph sz="quarter" idx="12"/>
          </p:nvPr>
        </p:nvSpPr>
        <p:spPr/>
        <p:txBody>
          <a:bodyPr/>
          <a:lstStyle/>
          <a:p>
            <a:r>
              <a:rPr lang="fr-CA" sz="2300" b="1" dirty="0"/>
              <a:t>a) Économie fermée</a:t>
            </a:r>
          </a:p>
        </p:txBody>
      </p:sp>
      <p:pic>
        <p:nvPicPr>
          <p:cNvPr id="7" name="Image 6" descr="macro_figure15-12_a.jpg"/>
          <p:cNvPicPr>
            <a:picLocks noChangeAspect="1"/>
          </p:cNvPicPr>
          <p:nvPr/>
        </p:nvPicPr>
        <p:blipFill>
          <a:blip r:embed="rId2"/>
          <a:stretch>
            <a:fillRect/>
          </a:stretch>
        </p:blipFill>
        <p:spPr>
          <a:xfrm>
            <a:off x="2057400" y="2057400"/>
            <a:ext cx="4943078" cy="4038600"/>
          </a:xfrm>
          <a:prstGeom prst="rect">
            <a:avLst/>
          </a:prstGeom>
        </p:spPr>
      </p:pic>
      <p:sp>
        <p:nvSpPr>
          <p:cNvPr id="8" name="Multiply 7">
            <a:extLst>
              <a:ext uri="{FF2B5EF4-FFF2-40B4-BE49-F238E27FC236}">
                <a16:creationId xmlns:a16="http://schemas.microsoft.com/office/drawing/2014/main" id="{0C898BB7-B22E-9B48-BAB8-EC78A68ADB0D}"/>
              </a:ext>
            </a:extLst>
          </p:cNvPr>
          <p:cNvSpPr/>
          <p:nvPr/>
        </p:nvSpPr>
        <p:spPr>
          <a:xfrm>
            <a:off x="1187624" y="1210373"/>
            <a:ext cx="6240376" cy="466399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92573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35696" y="260648"/>
            <a:ext cx="7179141" cy="1157531"/>
          </a:xfrm>
        </p:spPr>
        <p:txBody>
          <a:bodyPr/>
          <a:lstStyle/>
          <a:p>
            <a:r>
              <a:rPr lang="fr-CA" sz="2600" dirty="0"/>
              <a:t>Figure 15.12 : Les effets des politiques monétaire et budgétaire expansionnistes sur la courbe de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57</a:t>
            </a:fld>
            <a:endParaRPr lang="fr-CA" dirty="0"/>
          </a:p>
        </p:txBody>
      </p:sp>
      <p:sp>
        <p:nvSpPr>
          <p:cNvPr id="6" name="Espace réservé du contenu 5"/>
          <p:cNvSpPr>
            <a:spLocks noGrp="1"/>
          </p:cNvSpPr>
          <p:nvPr>
            <p:ph sz="quarter" idx="12"/>
          </p:nvPr>
        </p:nvSpPr>
        <p:spPr/>
        <p:txBody>
          <a:bodyPr/>
          <a:lstStyle/>
          <a:p>
            <a:r>
              <a:rPr lang="fr-CA" sz="2300" b="1" dirty="0"/>
              <a:t>b) Économie ouverte, politique budgétaire</a:t>
            </a:r>
          </a:p>
        </p:txBody>
      </p:sp>
      <p:pic>
        <p:nvPicPr>
          <p:cNvPr id="7" name="Image 6" descr="macro_figure15-12_b.jpg"/>
          <p:cNvPicPr>
            <a:picLocks noChangeAspect="1"/>
          </p:cNvPicPr>
          <p:nvPr/>
        </p:nvPicPr>
        <p:blipFill>
          <a:blip r:embed="rId2"/>
          <a:stretch>
            <a:fillRect/>
          </a:stretch>
        </p:blipFill>
        <p:spPr>
          <a:xfrm>
            <a:off x="2057400" y="2057399"/>
            <a:ext cx="5029200" cy="4108963"/>
          </a:xfrm>
          <a:prstGeom prst="rect">
            <a:avLst/>
          </a:prstGeom>
        </p:spPr>
      </p:pic>
      <p:sp>
        <p:nvSpPr>
          <p:cNvPr id="8" name="Multiply 7"/>
          <p:cNvSpPr/>
          <p:nvPr/>
        </p:nvSpPr>
        <p:spPr>
          <a:xfrm>
            <a:off x="1187624" y="1210373"/>
            <a:ext cx="6240376" cy="466399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18792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28800" y="304800"/>
            <a:ext cx="7179141" cy="1157531"/>
          </a:xfrm>
        </p:spPr>
        <p:txBody>
          <a:bodyPr/>
          <a:lstStyle/>
          <a:p>
            <a:r>
              <a:rPr lang="fr-CA" sz="2600" dirty="0"/>
              <a:t>Figure 15.12 : Les effets des politiques monétaire et budgétaire expansionnistes sur la courbe de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58</a:t>
            </a:fld>
            <a:endParaRPr lang="fr-CA" dirty="0"/>
          </a:p>
        </p:txBody>
      </p:sp>
      <p:sp>
        <p:nvSpPr>
          <p:cNvPr id="6" name="Espace réservé du contenu 5"/>
          <p:cNvSpPr>
            <a:spLocks noGrp="1"/>
          </p:cNvSpPr>
          <p:nvPr>
            <p:ph sz="quarter" idx="12"/>
          </p:nvPr>
        </p:nvSpPr>
        <p:spPr/>
        <p:txBody>
          <a:bodyPr/>
          <a:lstStyle/>
          <a:p>
            <a:r>
              <a:rPr lang="fr-CA" sz="2300" b="1" dirty="0"/>
              <a:t>c) Économie ouverte, politique monétaire</a:t>
            </a:r>
          </a:p>
        </p:txBody>
      </p:sp>
      <p:pic>
        <p:nvPicPr>
          <p:cNvPr id="7" name="Image 6" descr="macro_figure15-12_c.jpg"/>
          <p:cNvPicPr>
            <a:picLocks noChangeAspect="1"/>
          </p:cNvPicPr>
          <p:nvPr/>
        </p:nvPicPr>
        <p:blipFill>
          <a:blip r:embed="rId2"/>
          <a:stretch>
            <a:fillRect/>
          </a:stretch>
        </p:blipFill>
        <p:spPr>
          <a:xfrm>
            <a:off x="2133600" y="2057400"/>
            <a:ext cx="5029200" cy="4117725"/>
          </a:xfrm>
          <a:prstGeom prst="rect">
            <a:avLst/>
          </a:prstGeom>
        </p:spPr>
      </p:pic>
      <p:sp>
        <p:nvSpPr>
          <p:cNvPr id="8" name="Multiply 7"/>
          <p:cNvSpPr/>
          <p:nvPr/>
        </p:nvSpPr>
        <p:spPr>
          <a:xfrm>
            <a:off x="1187624" y="1210373"/>
            <a:ext cx="6240376" cy="466399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3634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199767"/>
            <a:ext cx="7107133" cy="1157531"/>
          </a:xfrm>
        </p:spPr>
        <p:txBody>
          <a:bodyPr/>
          <a:lstStyle/>
          <a:p>
            <a:r>
              <a:rPr lang="fr-CA" sz="2800" dirty="0"/>
              <a:t>Conclusion</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59</a:t>
            </a:fld>
            <a:endParaRPr lang="fr-CA" dirty="0"/>
          </a:p>
        </p:txBody>
      </p:sp>
      <p:sp>
        <p:nvSpPr>
          <p:cNvPr id="6" name="Espace réservé du contenu 5"/>
          <p:cNvSpPr>
            <a:spLocks noGrp="1"/>
          </p:cNvSpPr>
          <p:nvPr>
            <p:ph sz="quarter" idx="12"/>
          </p:nvPr>
        </p:nvSpPr>
        <p:spPr>
          <a:xfrm>
            <a:off x="110944" y="1571513"/>
            <a:ext cx="8781535" cy="4449775"/>
          </a:xfrm>
        </p:spPr>
        <p:txBody>
          <a:bodyPr/>
          <a:lstStyle/>
          <a:p>
            <a:pPr lvl="1"/>
            <a:r>
              <a:rPr lang="fr-CA" sz="2400" dirty="0"/>
              <a:t>Nous avons observer les effets à court terme des politiques monétaire et budgétaire sur la demande agrégée de biens et de services, la production et l’emploi à court terme. </a:t>
            </a:r>
          </a:p>
          <a:p>
            <a:pPr lvl="1"/>
            <a:r>
              <a:rPr lang="fr-CA" sz="2400" dirty="0"/>
              <a:t>Si le Parlement décide de réduire les dépenses publiques pour équilibrer le budget, il devrait considérer à la fois les effets à long terme sur l’épargne et la croissance et les effets à court terme sur la demande agrégée et l’emploi.</a:t>
            </a:r>
          </a:p>
          <a:p>
            <a:pPr lvl="1"/>
            <a:r>
              <a:rPr lang="fr-CA" sz="2400" dirty="0"/>
              <a:t>Lorsque la Banque du Canada réduit le taux de croissance de l’offre de monnaie, il lui faut tenir compte des effets à long terme sur l’inflation, ainsi que des effets à court terme sur    la production.</a:t>
            </a:r>
          </a:p>
        </p:txBody>
      </p:sp>
    </p:spTree>
    <p:extLst>
      <p:ext uri="{BB962C8B-B14F-4D97-AF65-F5344CB8AC3E}">
        <p14:creationId xmlns:p14="http://schemas.microsoft.com/office/powerpoint/2010/main" val="2965066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politique monétaire</a:t>
            </a:r>
            <a:br>
              <a:rPr lang="fr-CA" dirty="0"/>
            </a:br>
            <a:r>
              <a:rPr lang="fr-CA" dirty="0"/>
              <a:t>et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6</a:t>
            </a:fld>
            <a:endParaRPr lang="fr-CA" dirty="0"/>
          </a:p>
        </p:txBody>
      </p:sp>
      <p:sp>
        <p:nvSpPr>
          <p:cNvPr id="6" name="Espace réservé du contenu 5"/>
          <p:cNvSpPr>
            <a:spLocks noGrp="1"/>
          </p:cNvSpPr>
          <p:nvPr>
            <p:ph sz="quarter" idx="12"/>
          </p:nvPr>
        </p:nvSpPr>
        <p:spPr/>
        <p:txBody>
          <a:bodyPr/>
          <a:lstStyle/>
          <a:p>
            <a:r>
              <a:rPr lang="fr-CA" b="1" dirty="0"/>
              <a:t>La théorie de la préférence pour la liquidité</a:t>
            </a:r>
          </a:p>
          <a:p>
            <a:pPr lvl="1">
              <a:buFont typeface="Arial"/>
              <a:buChar char="•"/>
            </a:pPr>
            <a:r>
              <a:rPr lang="fr-CA" dirty="0"/>
              <a:t>Pour étudier cette théorie, considérons que le taux d’inflation anticipé est constant.</a:t>
            </a:r>
          </a:p>
          <a:p>
            <a:pPr lvl="1">
              <a:buFont typeface="Arial"/>
              <a:buChar char="•"/>
            </a:pPr>
            <a:r>
              <a:rPr lang="fr-CA" sz="2500" dirty="0"/>
              <a:t>Abordons la théorie de la préférence pour la liquidité     en examinant l’offre et la demande de monnaie ainsi que leur relation avec le taux d’intérêt.</a:t>
            </a:r>
          </a:p>
        </p:txBody>
      </p:sp>
    </p:spTree>
    <p:extLst>
      <p:ext uri="{BB962C8B-B14F-4D97-AF65-F5344CB8AC3E}">
        <p14:creationId xmlns:p14="http://schemas.microsoft.com/office/powerpoint/2010/main" val="30495473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199767"/>
            <a:ext cx="7107133" cy="1157531"/>
          </a:xfrm>
        </p:spPr>
        <p:txBody>
          <a:bodyPr/>
          <a:lstStyle/>
          <a:p>
            <a:r>
              <a:rPr lang="fr-CA" sz="2800" dirty="0"/>
              <a:t>ANNEXE : Le taux de change nominal </a:t>
            </a:r>
            <a:br>
              <a:rPr lang="fr-CA" sz="2800" dirty="0"/>
            </a:br>
            <a:r>
              <a:rPr lang="fr-CA" sz="2800" dirty="0"/>
              <a:t>à court terme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60</a:t>
            </a:fld>
            <a:endParaRPr lang="fr-CA" dirty="0"/>
          </a:p>
        </p:txBody>
      </p:sp>
      <p:sp>
        <p:nvSpPr>
          <p:cNvPr id="6" name="Espace réservé du contenu 5"/>
          <p:cNvSpPr>
            <a:spLocks noGrp="1"/>
          </p:cNvSpPr>
          <p:nvPr>
            <p:ph sz="quarter" idx="12"/>
          </p:nvPr>
        </p:nvSpPr>
        <p:spPr>
          <a:xfrm>
            <a:off x="110944" y="1571513"/>
            <a:ext cx="8781535" cy="4449775"/>
          </a:xfrm>
        </p:spPr>
        <p:txBody>
          <a:bodyPr/>
          <a:lstStyle/>
          <a:p>
            <a:pPr lvl="1"/>
            <a:r>
              <a:rPr lang="fr-CA" dirty="0"/>
              <a:t>La valeur d’une devise est déterminée sur un marché, celui des changes. </a:t>
            </a:r>
          </a:p>
          <a:p>
            <a:pPr lvl="1"/>
            <a:r>
              <a:rPr lang="fr-CA" dirty="0"/>
              <a:t>Deux groupes distincts d’agents font des transactions sur le marché des changes :</a:t>
            </a:r>
          </a:p>
          <a:p>
            <a:pPr lvl="2"/>
            <a:r>
              <a:rPr lang="fr-CA" dirty="0"/>
              <a:t>Un premier groupe offre des dollars canadiens et demande, en échange, des devises étrangères.</a:t>
            </a:r>
          </a:p>
          <a:p>
            <a:pPr lvl="2"/>
            <a:r>
              <a:rPr lang="fr-CA" dirty="0"/>
              <a:t>Le second groupe de personnes demande des dollars canadiens et offre, en échange, des devises étrangères.</a:t>
            </a:r>
          </a:p>
        </p:txBody>
      </p:sp>
      <p:sp>
        <p:nvSpPr>
          <p:cNvPr id="7" name="Multiply 6"/>
          <p:cNvSpPr/>
          <p:nvPr/>
        </p:nvSpPr>
        <p:spPr>
          <a:xfrm>
            <a:off x="1187624" y="1210373"/>
            <a:ext cx="6240376" cy="466399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78349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199767"/>
            <a:ext cx="7179141" cy="1157531"/>
          </a:xfrm>
        </p:spPr>
        <p:txBody>
          <a:bodyPr/>
          <a:lstStyle/>
          <a:p>
            <a:r>
              <a:rPr lang="fr-CA" sz="2600" dirty="0"/>
              <a:t>Figure 15A.1 : </a:t>
            </a:r>
            <a:br>
              <a:rPr lang="fr-CA" sz="2600" dirty="0"/>
            </a:br>
            <a:r>
              <a:rPr lang="fr-CA" sz="2600" dirty="0"/>
              <a:t>Le taux de change d’équilibre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61</a:t>
            </a:fld>
            <a:endParaRPr lang="fr-CA" dirty="0"/>
          </a:p>
        </p:txBody>
      </p:sp>
      <p:pic>
        <p:nvPicPr>
          <p:cNvPr id="7" name="Espace réservé du contenu 6" descr="macro_figure15a-1.jpg"/>
          <p:cNvPicPr>
            <a:picLocks noGrp="1" noChangeAspect="1"/>
          </p:cNvPicPr>
          <p:nvPr>
            <p:ph sz="quarter" idx="12"/>
          </p:nvPr>
        </p:nvPicPr>
        <p:blipFill>
          <a:blip r:embed="rId2"/>
          <a:srcRect l="-7862" r="-7862"/>
          <a:stretch>
            <a:fillRect/>
          </a:stretch>
        </p:blipFill>
        <p:spPr>
          <a:xfrm>
            <a:off x="152400" y="1600200"/>
            <a:ext cx="8847298" cy="4572000"/>
          </a:xfrm>
        </p:spPr>
      </p:pic>
      <p:sp>
        <p:nvSpPr>
          <p:cNvPr id="6" name="Multiply 5"/>
          <p:cNvSpPr/>
          <p:nvPr/>
        </p:nvSpPr>
        <p:spPr>
          <a:xfrm>
            <a:off x="1187624" y="1210373"/>
            <a:ext cx="6240376" cy="466399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41692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304800"/>
            <a:ext cx="7286646" cy="1157531"/>
          </a:xfrm>
        </p:spPr>
        <p:txBody>
          <a:bodyPr/>
          <a:lstStyle/>
          <a:p>
            <a:r>
              <a:rPr lang="fr-CA" sz="2400" dirty="0"/>
              <a:t>Figure 15A.2 : Une augmentation de la demande de dollars canadiens combinée à une diminution de l’offre de dollars canadiens</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62</a:t>
            </a:fld>
            <a:endParaRPr lang="fr-CA" dirty="0"/>
          </a:p>
        </p:txBody>
      </p:sp>
      <p:pic>
        <p:nvPicPr>
          <p:cNvPr id="7" name="Espace réservé du contenu 6" descr="macro_figure15a-2.jpg"/>
          <p:cNvPicPr>
            <a:picLocks noGrp="1" noChangeAspect="1"/>
          </p:cNvPicPr>
          <p:nvPr>
            <p:ph sz="quarter" idx="12"/>
          </p:nvPr>
        </p:nvPicPr>
        <p:blipFill>
          <a:blip r:embed="rId2"/>
          <a:srcRect l="-9020" r="-9020"/>
          <a:stretch>
            <a:fillRect/>
          </a:stretch>
        </p:blipFill>
        <p:spPr>
          <a:xfrm>
            <a:off x="149247" y="1524000"/>
            <a:ext cx="8994753" cy="4648200"/>
          </a:xfrm>
        </p:spPr>
      </p:pic>
      <p:sp>
        <p:nvSpPr>
          <p:cNvPr id="6" name="Multiply 5"/>
          <p:cNvSpPr/>
          <p:nvPr/>
        </p:nvSpPr>
        <p:spPr>
          <a:xfrm>
            <a:off x="1187624" y="1210373"/>
            <a:ext cx="6240376" cy="466399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0730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28800" y="304800"/>
            <a:ext cx="7179141" cy="1157531"/>
          </a:xfrm>
        </p:spPr>
        <p:txBody>
          <a:bodyPr/>
          <a:lstStyle/>
          <a:p>
            <a:r>
              <a:rPr lang="fr-CA" sz="2400" dirty="0"/>
              <a:t>Figure 15A.3 : Une diminution de la demande de dollars canadiens combinée à une augmentation de l’offre de dollars canadiens</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63</a:t>
            </a:fld>
            <a:endParaRPr lang="fr-CA" dirty="0"/>
          </a:p>
        </p:txBody>
      </p:sp>
      <p:pic>
        <p:nvPicPr>
          <p:cNvPr id="7" name="Espace réservé du contenu 6" descr="macro_figure15a-3.jpg"/>
          <p:cNvPicPr>
            <a:picLocks noGrp="1" noChangeAspect="1"/>
          </p:cNvPicPr>
          <p:nvPr>
            <p:ph sz="quarter" idx="12"/>
          </p:nvPr>
        </p:nvPicPr>
        <p:blipFill>
          <a:blip r:embed="rId2"/>
          <a:srcRect l="-7087" r="-7087"/>
          <a:stretch>
            <a:fillRect/>
          </a:stretch>
        </p:blipFill>
        <p:spPr>
          <a:xfrm>
            <a:off x="149247" y="1524000"/>
            <a:ext cx="8994753" cy="4648200"/>
          </a:xfrm>
        </p:spPr>
      </p:pic>
      <p:sp>
        <p:nvSpPr>
          <p:cNvPr id="6" name="Multiply 5"/>
          <p:cNvSpPr/>
          <p:nvPr/>
        </p:nvSpPr>
        <p:spPr>
          <a:xfrm>
            <a:off x="1187624" y="1210373"/>
            <a:ext cx="6240376" cy="466399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705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199767"/>
            <a:ext cx="7179141" cy="1157531"/>
          </a:xfrm>
        </p:spPr>
        <p:txBody>
          <a:bodyPr/>
          <a:lstStyle/>
          <a:p>
            <a:r>
              <a:rPr lang="fr-CA" sz="2600" dirty="0"/>
              <a:t>Figure 15A.4 : Une augmentation </a:t>
            </a:r>
            <a:br>
              <a:rPr lang="fr-CA" sz="2600" dirty="0"/>
            </a:br>
            <a:r>
              <a:rPr lang="fr-CA" sz="2600" dirty="0"/>
              <a:t>de la demande de dollars canadiens</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64</a:t>
            </a:fld>
            <a:endParaRPr lang="fr-CA" dirty="0"/>
          </a:p>
        </p:txBody>
      </p:sp>
      <p:pic>
        <p:nvPicPr>
          <p:cNvPr id="7" name="Espace réservé du contenu 6" descr="macro_figure15a-4.jpg"/>
          <p:cNvPicPr>
            <a:picLocks noGrp="1" noChangeAspect="1"/>
          </p:cNvPicPr>
          <p:nvPr>
            <p:ph sz="quarter" idx="12"/>
          </p:nvPr>
        </p:nvPicPr>
        <p:blipFill>
          <a:blip r:embed="rId2"/>
          <a:srcRect l="-18753" r="-18753"/>
          <a:stretch>
            <a:fillRect/>
          </a:stretch>
        </p:blipFill>
        <p:spPr>
          <a:xfrm>
            <a:off x="-1" y="1524000"/>
            <a:ext cx="8994753" cy="4648200"/>
          </a:xfrm>
        </p:spPr>
      </p:pic>
      <p:sp>
        <p:nvSpPr>
          <p:cNvPr id="6" name="Multiply 5"/>
          <p:cNvSpPr/>
          <p:nvPr/>
        </p:nvSpPr>
        <p:spPr>
          <a:xfrm>
            <a:off x="1187624" y="1210373"/>
            <a:ext cx="6240376" cy="466399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83944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199767"/>
            <a:ext cx="7179141" cy="1157531"/>
          </a:xfrm>
        </p:spPr>
        <p:txBody>
          <a:bodyPr/>
          <a:lstStyle/>
          <a:p>
            <a:r>
              <a:rPr lang="fr-CA" sz="2600" dirty="0"/>
              <a:t>Figure 15A.5 : </a:t>
            </a:r>
            <a:br>
              <a:rPr lang="fr-CA" sz="2600" dirty="0"/>
            </a:br>
            <a:r>
              <a:rPr lang="fr-CA" sz="2600" dirty="0"/>
              <a:t>Le régime de change fixe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65</a:t>
            </a:fld>
            <a:endParaRPr lang="fr-CA" dirty="0"/>
          </a:p>
        </p:txBody>
      </p:sp>
      <p:sp>
        <p:nvSpPr>
          <p:cNvPr id="6" name="Espace réservé du contenu 5"/>
          <p:cNvSpPr>
            <a:spLocks noGrp="1"/>
          </p:cNvSpPr>
          <p:nvPr>
            <p:ph sz="quarter" idx="12"/>
          </p:nvPr>
        </p:nvSpPr>
        <p:spPr>
          <a:xfrm>
            <a:off x="304800" y="1600200"/>
            <a:ext cx="8610780" cy="4449775"/>
          </a:xfrm>
        </p:spPr>
        <p:txBody>
          <a:bodyPr/>
          <a:lstStyle/>
          <a:p>
            <a:pPr marL="457200" indent="-457200" algn="ctr">
              <a:spcBef>
                <a:spcPts val="300"/>
              </a:spcBef>
              <a:buAutoNum type="alphaLcParenR"/>
            </a:pPr>
            <a:r>
              <a:rPr lang="fr-CA" sz="2300" b="1" dirty="0"/>
              <a:t>Taux de change supérieur au taux d’équilibre</a:t>
            </a:r>
          </a:p>
          <a:p>
            <a:pPr marL="457200" indent="-457200" algn="ctr">
              <a:spcBef>
                <a:spcPts val="300"/>
              </a:spcBef>
            </a:pPr>
            <a:r>
              <a:rPr lang="fr-CA" sz="2300" b="1" dirty="0"/>
              <a:t>(dollar surévalué)</a:t>
            </a:r>
          </a:p>
        </p:txBody>
      </p:sp>
      <p:pic>
        <p:nvPicPr>
          <p:cNvPr id="7" name="Image 6" descr="macro_figure15a-5_a.jpg"/>
          <p:cNvPicPr>
            <a:picLocks noChangeAspect="1"/>
          </p:cNvPicPr>
          <p:nvPr/>
        </p:nvPicPr>
        <p:blipFill>
          <a:blip r:embed="rId2"/>
          <a:stretch>
            <a:fillRect/>
          </a:stretch>
        </p:blipFill>
        <p:spPr>
          <a:xfrm>
            <a:off x="1752600" y="2438400"/>
            <a:ext cx="5715000" cy="3689430"/>
          </a:xfrm>
          <a:prstGeom prst="rect">
            <a:avLst/>
          </a:prstGeom>
        </p:spPr>
      </p:pic>
      <p:sp>
        <p:nvSpPr>
          <p:cNvPr id="8" name="Multiply 7"/>
          <p:cNvSpPr/>
          <p:nvPr/>
        </p:nvSpPr>
        <p:spPr>
          <a:xfrm>
            <a:off x="1187624" y="1210373"/>
            <a:ext cx="6240376" cy="466399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04229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857354" y="199767"/>
            <a:ext cx="7179141" cy="1157531"/>
          </a:xfrm>
        </p:spPr>
        <p:txBody>
          <a:bodyPr/>
          <a:lstStyle/>
          <a:p>
            <a:r>
              <a:rPr lang="fr-CA" sz="2600" dirty="0"/>
              <a:t>Figure 15A.5 : </a:t>
            </a:r>
            <a:br>
              <a:rPr lang="fr-CA" sz="2600" dirty="0"/>
            </a:br>
            <a:r>
              <a:rPr lang="fr-CA" sz="2600" dirty="0"/>
              <a:t>Le régime de change fixe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66</a:t>
            </a:fld>
            <a:endParaRPr lang="fr-CA" dirty="0"/>
          </a:p>
        </p:txBody>
      </p:sp>
      <p:sp>
        <p:nvSpPr>
          <p:cNvPr id="6" name="Espace réservé du contenu 5"/>
          <p:cNvSpPr>
            <a:spLocks noGrp="1"/>
          </p:cNvSpPr>
          <p:nvPr>
            <p:ph sz="quarter" idx="12"/>
          </p:nvPr>
        </p:nvSpPr>
        <p:spPr>
          <a:xfrm>
            <a:off x="228600" y="1600200"/>
            <a:ext cx="8610780" cy="4449775"/>
          </a:xfrm>
        </p:spPr>
        <p:txBody>
          <a:bodyPr/>
          <a:lstStyle/>
          <a:p>
            <a:pPr algn="ctr">
              <a:spcBef>
                <a:spcPts val="400"/>
              </a:spcBef>
            </a:pPr>
            <a:r>
              <a:rPr lang="fr-CA" sz="2300" b="1" dirty="0"/>
              <a:t>b) Taux de change inférieur au taux d’équilibre </a:t>
            </a:r>
          </a:p>
          <a:p>
            <a:pPr algn="ctr">
              <a:spcBef>
                <a:spcPts val="400"/>
              </a:spcBef>
            </a:pPr>
            <a:r>
              <a:rPr lang="fr-CA" sz="2300" b="1" dirty="0"/>
              <a:t>(dollar sous-évalué)</a:t>
            </a:r>
          </a:p>
        </p:txBody>
      </p:sp>
      <p:pic>
        <p:nvPicPr>
          <p:cNvPr id="7" name="Image 6" descr="macro_figure15a-5_b.jpg"/>
          <p:cNvPicPr>
            <a:picLocks noChangeAspect="1"/>
          </p:cNvPicPr>
          <p:nvPr/>
        </p:nvPicPr>
        <p:blipFill>
          <a:blip r:embed="rId2"/>
          <a:stretch>
            <a:fillRect/>
          </a:stretch>
        </p:blipFill>
        <p:spPr>
          <a:xfrm>
            <a:off x="1676400" y="2438400"/>
            <a:ext cx="5784631" cy="3733800"/>
          </a:xfrm>
          <a:prstGeom prst="rect">
            <a:avLst/>
          </a:prstGeom>
        </p:spPr>
      </p:pic>
      <p:sp>
        <p:nvSpPr>
          <p:cNvPr id="8" name="Multiply 7"/>
          <p:cNvSpPr/>
          <p:nvPr/>
        </p:nvSpPr>
        <p:spPr>
          <a:xfrm>
            <a:off x="1187624" y="1210373"/>
            <a:ext cx="6240376" cy="466399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1454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politique monétaire</a:t>
            </a:r>
            <a:br>
              <a:rPr lang="fr-CA" dirty="0"/>
            </a:br>
            <a:r>
              <a:rPr lang="fr-CA" dirty="0"/>
              <a:t>et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7</a:t>
            </a:fld>
            <a:endParaRPr lang="fr-CA" dirty="0"/>
          </a:p>
        </p:txBody>
      </p:sp>
      <p:sp>
        <p:nvSpPr>
          <p:cNvPr id="6" name="Espace réservé du contenu 5"/>
          <p:cNvSpPr>
            <a:spLocks noGrp="1"/>
          </p:cNvSpPr>
          <p:nvPr>
            <p:ph sz="quarter" idx="12"/>
          </p:nvPr>
        </p:nvSpPr>
        <p:spPr/>
        <p:txBody>
          <a:bodyPr/>
          <a:lstStyle/>
          <a:p>
            <a:r>
              <a:rPr lang="fr-CA" b="1" dirty="0"/>
              <a:t>L’offre de monnaie </a:t>
            </a:r>
          </a:p>
          <a:p>
            <a:pPr lvl="1">
              <a:buFont typeface="Arial"/>
              <a:buChar char="•"/>
            </a:pPr>
            <a:r>
              <a:rPr lang="fr-CA" dirty="0"/>
              <a:t>Elle dépend de la Banque du Canada, qui peut modifier la masse monétaire de deux façons :</a:t>
            </a:r>
          </a:p>
          <a:p>
            <a:pPr lvl="2">
              <a:buFont typeface="Arial"/>
              <a:buChar char="•"/>
            </a:pPr>
            <a:r>
              <a:rPr lang="fr-CA" dirty="0"/>
              <a:t>Par des opérations d’</a:t>
            </a:r>
            <a:r>
              <a:rPr lang="fr-CA" i="1" dirty="0"/>
              <a:t>open </a:t>
            </a:r>
            <a:r>
              <a:rPr lang="fr-CA" i="1" dirty="0" err="1"/>
              <a:t>market</a:t>
            </a:r>
            <a:r>
              <a:rPr lang="fr-CA" dirty="0"/>
              <a:t>.</a:t>
            </a:r>
          </a:p>
          <a:p>
            <a:pPr lvl="2">
              <a:buFont typeface="Arial"/>
              <a:buChar char="•"/>
            </a:pPr>
            <a:r>
              <a:rPr lang="fr-CA" dirty="0"/>
              <a:t>En modifiant son taux d’escompte et son taux directeur.</a:t>
            </a:r>
          </a:p>
        </p:txBody>
      </p:sp>
    </p:spTree>
    <p:extLst>
      <p:ext uri="{BB962C8B-B14F-4D97-AF65-F5344CB8AC3E}">
        <p14:creationId xmlns:p14="http://schemas.microsoft.com/office/powerpoint/2010/main" val="535285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sz="2600" dirty="0"/>
              <a:t>Figure 15.1 : L’offre de monnaie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8</a:t>
            </a:fld>
            <a:endParaRPr lang="fr-CA" dirty="0"/>
          </a:p>
        </p:txBody>
      </p:sp>
      <p:pic>
        <p:nvPicPr>
          <p:cNvPr id="7" name="Espace réservé du contenu 6" descr="macro_figure15-1.jpg"/>
          <p:cNvPicPr>
            <a:picLocks noGrp="1" noChangeAspect="1"/>
          </p:cNvPicPr>
          <p:nvPr>
            <p:ph sz="quarter" idx="12"/>
          </p:nvPr>
        </p:nvPicPr>
        <p:blipFill>
          <a:blip r:embed="rId2"/>
          <a:srcRect l="-19407" r="-19407"/>
          <a:stretch>
            <a:fillRect/>
          </a:stretch>
        </p:blipFill>
        <p:spPr>
          <a:xfrm>
            <a:off x="152400" y="1524000"/>
            <a:ext cx="8847298" cy="4572000"/>
          </a:xfrm>
        </p:spPr>
      </p:pic>
    </p:spTree>
    <p:extLst>
      <p:ext uri="{BB962C8B-B14F-4D97-AF65-F5344CB8AC3E}">
        <p14:creationId xmlns:p14="http://schemas.microsoft.com/office/powerpoint/2010/main" val="2560458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CA" dirty="0"/>
              <a:t>La politique monétaire</a:t>
            </a:r>
            <a:br>
              <a:rPr lang="fr-CA" dirty="0"/>
            </a:br>
            <a:r>
              <a:rPr lang="fr-CA" dirty="0"/>
              <a:t>et la demande agrégée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9</a:t>
            </a:fld>
            <a:endParaRPr lang="fr-CA" dirty="0"/>
          </a:p>
        </p:txBody>
      </p:sp>
      <p:sp>
        <p:nvSpPr>
          <p:cNvPr id="6" name="Espace réservé du contenu 5"/>
          <p:cNvSpPr>
            <a:spLocks noGrp="1"/>
          </p:cNvSpPr>
          <p:nvPr>
            <p:ph sz="quarter" idx="12"/>
          </p:nvPr>
        </p:nvSpPr>
        <p:spPr>
          <a:xfrm>
            <a:off x="110944" y="1643050"/>
            <a:ext cx="8728255" cy="4449775"/>
          </a:xfrm>
        </p:spPr>
        <p:txBody>
          <a:bodyPr/>
          <a:lstStyle/>
          <a:p>
            <a:r>
              <a:rPr lang="fr-CA" b="1" dirty="0"/>
              <a:t>La demande de monnaie</a:t>
            </a:r>
          </a:p>
          <a:p>
            <a:pPr lvl="1">
              <a:buFont typeface="Arial"/>
              <a:buChar char="•"/>
            </a:pPr>
            <a:r>
              <a:rPr lang="fr-CA" dirty="0"/>
              <a:t>Selon la théorie de la préférence pour la liquidité,                 le taux d’intérêt est un facteur important de la quantité de monnaie demandée. </a:t>
            </a:r>
          </a:p>
          <a:p>
            <a:pPr lvl="1">
              <a:buFont typeface="Arial"/>
              <a:buChar char="•"/>
            </a:pPr>
            <a:r>
              <a:rPr lang="fr-CA" sz="2500" dirty="0"/>
              <a:t>Plus le taux d’intérêt est élevé, plus le coût de renonciation de la détention de monnaie est important </a:t>
            </a:r>
            <a:br>
              <a:rPr lang="fr-CA" sz="2500" dirty="0"/>
            </a:br>
            <a:r>
              <a:rPr lang="fr-CA" sz="2500" dirty="0"/>
              <a:t>et plus la quantité demandée de monnaie est faible.</a:t>
            </a:r>
          </a:p>
          <a:p>
            <a:pPr lvl="1">
              <a:buFont typeface="Arial"/>
              <a:buChar char="•"/>
            </a:pPr>
            <a:r>
              <a:rPr lang="fr-CA" sz="2500" dirty="0"/>
              <a:t>Pour un taux d’intérêt donné, l’accroissement de la valeur des transactions en dollars provoque une hausse de       la demande de monnaie. </a:t>
            </a:r>
          </a:p>
        </p:txBody>
      </p:sp>
    </p:spTree>
    <p:extLst>
      <p:ext uri="{BB962C8B-B14F-4D97-AF65-F5344CB8AC3E}">
        <p14:creationId xmlns:p14="http://schemas.microsoft.com/office/powerpoint/2010/main" val="360318474"/>
      </p:ext>
    </p:extLst>
  </p:cSld>
  <p:clrMapOvr>
    <a:masterClrMapping/>
  </p:clrMapOvr>
</p:sld>
</file>

<file path=ppt/theme/theme1.xml><?xml version="1.0" encoding="utf-8"?>
<a:theme xmlns:a="http://schemas.openxmlformats.org/drawingml/2006/main" name="Conception personnalisée">
  <a:themeElements>
    <a:clrScheme name="Marketing">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D87A1"/>
      </a:hlink>
      <a:folHlink>
        <a:srgbClr val="8EABB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9608</TotalTime>
  <Words>3213</Words>
  <Application>Microsoft Macintosh PowerPoint</Application>
  <PresentationFormat>On-screen Show (4:3)</PresentationFormat>
  <Paragraphs>279</Paragraphs>
  <Slides>66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 Unicode MS</vt:lpstr>
      <vt:lpstr>Arial</vt:lpstr>
      <vt:lpstr>BlissMedium</vt:lpstr>
      <vt:lpstr>Calibri</vt:lpstr>
      <vt:lpstr>Formata-Medium</vt:lpstr>
      <vt:lpstr>Wingdings</vt:lpstr>
      <vt:lpstr>Conception personnalisée</vt:lpstr>
      <vt:lpstr>PowerPoint Presentation</vt:lpstr>
      <vt:lpstr>Partie 6 : Les fluctuations économiques à court terme</vt:lpstr>
      <vt:lpstr>Introduction</vt:lpstr>
      <vt:lpstr>La politique monétaire  et la demande agrégée</vt:lpstr>
      <vt:lpstr>La politique monétaire et la demande agrégée (suite)</vt:lpstr>
      <vt:lpstr>La politique monétaire et la demande agrégée (suite)</vt:lpstr>
      <vt:lpstr>La politique monétaire et la demande agrégée (suite)</vt:lpstr>
      <vt:lpstr>Figure 15.1 : L’offre de monnaie</vt:lpstr>
      <vt:lpstr>La politique monétaire et la demande agrégée (suite)</vt:lpstr>
      <vt:lpstr>Figure 15.2 : La demande de monnaie</vt:lpstr>
      <vt:lpstr>Figure 15.3 : Les déplacements  de la demande de monnaie</vt:lpstr>
      <vt:lpstr>La politique monétaire et la demande agrégée (suite)</vt:lpstr>
      <vt:lpstr>Figure 15.4 :  L’équilibre du marché monétaire</vt:lpstr>
      <vt:lpstr>La politique monétaire et la demande agrégée (suite)</vt:lpstr>
      <vt:lpstr>Figure 15.5 :  Le marché monétaire et la pente de  la courbe de demande agrégée</vt:lpstr>
      <vt:lpstr>La politique monétaire et la demande agrégée (suite)</vt:lpstr>
      <vt:lpstr>Figure 15.6 : Une injection monétaire  dans une économie fermée</vt:lpstr>
      <vt:lpstr>Figure 15.6 : Une injection monétaire  dans une économie fermée (suite)</vt:lpstr>
      <vt:lpstr>La politique monétaire et la demande agrégée (suite)</vt:lpstr>
      <vt:lpstr>Figure 15.7 : Une injection monétaire  dans une économie ouverte</vt:lpstr>
      <vt:lpstr>Figure 15.7 : Une injection monétaire  dans une économie ouverte (suite)</vt:lpstr>
      <vt:lpstr>La politique monétaire et la demande agrégée (suite)</vt:lpstr>
      <vt:lpstr>La politique monétaire et la demande agrégée (suite)</vt:lpstr>
      <vt:lpstr>La politique monétaire et la demande agrégée (suite)</vt:lpstr>
      <vt:lpstr>La politique monétaire et la demande agrégée (suite)</vt:lpstr>
      <vt:lpstr>Tableau 15.1 : Les effets d’une injection monétaire : un résumé</vt:lpstr>
      <vt:lpstr>La politique monétaire et la demande agrégée (suite)</vt:lpstr>
      <vt:lpstr>Tableau 15.1 : Les effets d’une injection monétaire : un résumé (suite)</vt:lpstr>
      <vt:lpstr>Les effets de la politique budgétaire sur la demande agrégée</vt:lpstr>
      <vt:lpstr>Les effets de la politique budgétaire sur la demande agrégée (suite)</vt:lpstr>
      <vt:lpstr>Figure 15.8 : L’effet multiplicateur</vt:lpstr>
      <vt:lpstr>Les effets de la politique budgétaire sur la demande agrégée (suite)</vt:lpstr>
      <vt:lpstr>Les effets de la politique budgétaire sur la demande agrégée (suite)</vt:lpstr>
      <vt:lpstr>Les effets de la politique budgétaire sur la demande agrégée (suite)</vt:lpstr>
      <vt:lpstr>Les effets de la politique budgétaire sur la demande agrégée (suite)</vt:lpstr>
      <vt:lpstr>Les effets de la politique budgétaire sur la demande agrégée (suite)</vt:lpstr>
      <vt:lpstr>Figure 15.9 :  L’effet d’éviction sur l’investissement (suite)</vt:lpstr>
      <vt:lpstr>Figure 15.9 :  L’effet d’éviction sur l’investissement</vt:lpstr>
      <vt:lpstr>Figure 15.10 : La politique budgétaire expansionniste en économie ouverte et en régime de change flottant</vt:lpstr>
      <vt:lpstr>Figure 15.10 : La politique budgétaire expansionniste en économie ouverte et en régime de change flottant (suite)</vt:lpstr>
      <vt:lpstr>Les effets de la politique budgétaire sur la demande agrégée (suite)</vt:lpstr>
      <vt:lpstr>Les effets de la politique budgétaire sur la demande agrégée (suite)</vt:lpstr>
      <vt:lpstr>Figure 15.11 : La politique budgétaire expansionniste en économie ouverte et en régime de change fixe</vt:lpstr>
      <vt:lpstr>Figure 15.11 : La politique budgétaire expansionniste en économie ouverte et en régime de change fixe (suite)</vt:lpstr>
      <vt:lpstr>Les effets de la politique budgétaire sur la demande agrégée (suite)</vt:lpstr>
      <vt:lpstr>Tableau 15.2 : Les effets de la politique budgétaire : un résumé</vt:lpstr>
      <vt:lpstr>Tableau 15.2 : Les effets de la politique budgétaire : un résumé (suite)</vt:lpstr>
      <vt:lpstr>Tableau 15.2 : Les effets de la politique budgétaire : un résumé (suite)</vt:lpstr>
      <vt:lpstr>Les effets de la politique budgétaire sur la demande agrégée (suite)</vt:lpstr>
      <vt:lpstr>Les effets de la politique budgétaire sur la demande agrégée (suite)</vt:lpstr>
      <vt:lpstr>Les effets de la politique budgétaire sur la demande agrégée (suite)</vt:lpstr>
      <vt:lpstr>Les politiques de stabilisation</vt:lpstr>
      <vt:lpstr>Les politiques de stabilisation (suite)</vt:lpstr>
      <vt:lpstr>Les politiques de stabilisation (suite)</vt:lpstr>
      <vt:lpstr>Les politiques de stabilisation (suite)</vt:lpstr>
      <vt:lpstr>Figure 15.12 : Les effets des politiques monétaire et budgétaire expansionnistes sur la courbe de demande agrégée</vt:lpstr>
      <vt:lpstr>Figure 15.12 : Les effets des politiques monétaire et budgétaire expansionnistes sur la courbe de demande agrégée (suite)</vt:lpstr>
      <vt:lpstr>Figure 15.12 : Les effets des politiques monétaire et budgétaire expansionnistes sur la courbe de demande agrégée (suite)</vt:lpstr>
      <vt:lpstr>Conclusion</vt:lpstr>
      <vt:lpstr>ANNEXE : Le taux de change nominal  à court terme</vt:lpstr>
      <vt:lpstr>Figure 15A.1 :  Le taux de change d’équilibre</vt:lpstr>
      <vt:lpstr>Figure 15A.2 : Une augmentation de la demande de dollars canadiens combinée à une diminution de l’offre de dollars canadiens</vt:lpstr>
      <vt:lpstr>Figure 15A.3 : Une diminution de la demande de dollars canadiens combinée à une augmentation de l’offre de dollars canadiens</vt:lpstr>
      <vt:lpstr>Figure 15A.4 : Une augmentation  de la demande de dollars canadiens</vt:lpstr>
      <vt:lpstr>Figure 15A.5 :  Le régime de change fixe</vt:lpstr>
      <vt:lpstr>Figure 15A.5 :  Le régime de change fixe (suite)</vt:lpstr>
    </vt:vector>
  </TitlesOfParts>
  <Company>Cheneliere-Education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Potter Nouvelle génération</dc:title>
  <dc:creator>Maria Sheink</dc:creator>
  <cp:lastModifiedBy>Marc Prudhomme</cp:lastModifiedBy>
  <cp:revision>995</cp:revision>
  <cp:lastPrinted>2014-05-26T18:15:48Z</cp:lastPrinted>
  <dcterms:created xsi:type="dcterms:W3CDTF">2014-05-27T13:41:52Z</dcterms:created>
  <dcterms:modified xsi:type="dcterms:W3CDTF">2022-04-05T21:18:23Z</dcterms:modified>
</cp:coreProperties>
</file>